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Nuni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Nunito-boldItalic.fntdata"/><Relationship Id="rId25" Type="http://schemas.openxmlformats.org/officeDocument/2006/relationships/font" Target="fonts/Nuni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OB0P3mx_lxY"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3acedd03d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3acedd03d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Without telling </a:t>
            </a:r>
            <a:r>
              <a:rPr lang="en"/>
              <a:t>students</a:t>
            </a:r>
            <a:r>
              <a:rPr lang="en"/>
              <a:t> what you’ll be talking about have them guess! </a:t>
            </a:r>
            <a:endParaRPr/>
          </a:p>
          <a:p>
            <a:pPr indent="0" lvl="0" marL="0" rtl="0" algn="l">
              <a:spcBef>
                <a:spcPts val="0"/>
              </a:spcBef>
              <a:spcAft>
                <a:spcPts val="0"/>
              </a:spcAft>
              <a:buNone/>
            </a:pPr>
            <a:r>
              <a:rPr lang="en"/>
              <a:t>-Have a student blow on a dandelion to see seeds disperse</a:t>
            </a:r>
            <a:endParaRPr/>
          </a:p>
          <a:p>
            <a:pPr indent="0" lvl="0" marL="0" rtl="0" algn="l">
              <a:spcBef>
                <a:spcPts val="0"/>
              </a:spcBef>
              <a:spcAft>
                <a:spcPts val="0"/>
              </a:spcAft>
              <a:buNone/>
            </a:pPr>
            <a:r>
              <a:rPr lang="en"/>
              <a:t>-Or have students throw cleavers/burdock at each other to see how seeds stick.</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8a0473fa5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8a0473fa5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All are TRUE!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Drop and Roll: Hard outer shell has to drop from height in order to break and rolls to plant </a:t>
            </a:r>
            <a:r>
              <a:rPr lang="en">
                <a:solidFill>
                  <a:schemeClr val="dk1"/>
                </a:solidFill>
              </a:rPr>
              <a:t>itself</a:t>
            </a:r>
            <a:r>
              <a:rPr lang="en">
                <a:solidFill>
                  <a:schemeClr val="dk1"/>
                </a:solidFill>
              </a:rPr>
              <a:t> even further away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Poop: Animals like bears and birds eat seeds and berries then move around and poop them in new locations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Burrs work like velcro: they hook to animal fur or human socks to plant themselves further away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My uncle BOB alludes to humans as the final way of seeds moving around.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Great to have physical examples of each: horse chestnuts with both spiky covering and seed, burdock or other burrs and showing how they stick to material.</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c7a7a273d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c7a7a273d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about how corn began (image credit): https://tdaynard.com/2020/01/12/how-corn-began/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8a0473fa5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8a0473fa5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HUMANS are a final way of dispersing seeds!  Question that might come up: Is a potato a seed? Most people don’t plant potatoes from seed, but use tubers (as clones) to </a:t>
            </a:r>
            <a:r>
              <a:rPr lang="en"/>
              <a:t>propagate</a:t>
            </a:r>
            <a:r>
              <a:rPr lang="en"/>
              <a:t> plants, much like garlic.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3acedd03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3acedd03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3acedd03d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3acedd03d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3aa81021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3aa81021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8a0473fa5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8a0473fa5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aa8101f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3aa8101f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b1fec994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b1fec994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highlight>
                  <a:schemeClr val="lt1"/>
                </a:highlight>
              </a:rPr>
              <a:t>Indigenous SeedKeepers Network: “We understand that seeds are our precious collective inheritance and it is our responsibility to care for the seeds as part of our responsibility to feed and nourish ourselves and future generations.” </a:t>
            </a:r>
            <a:endParaRPr i="1">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lt1"/>
                </a:highlight>
              </a:rPr>
              <a:t>Seeds and humans have a long multigenerational relationship. Many indigenous cultures see them as ancestors as opposed to the colonial perspective which can see seeds as something to be hoarded and controlled. </a:t>
            </a:r>
            <a:endParaRPr>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a:solidFill>
                  <a:schemeClr val="dk1"/>
                </a:solidFill>
              </a:rPr>
              <a:t>We care for seeds because they have always cared for us.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3aa81021c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3aa81021c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arenR"/>
            </a:pPr>
            <a:r>
              <a:rPr lang="en"/>
              <a:t>Where do they come from: They come from plants. To dig deeper (optional) research a certain plant’s country of origin. </a:t>
            </a:r>
            <a:endParaRPr/>
          </a:p>
          <a:p>
            <a:pPr indent="-298450" lvl="0" marL="457200" rtl="0" algn="l">
              <a:spcBef>
                <a:spcPts val="0"/>
              </a:spcBef>
              <a:spcAft>
                <a:spcPts val="0"/>
              </a:spcAft>
              <a:buSzPts val="1100"/>
              <a:buAutoNum type="arabicParenR"/>
            </a:pPr>
            <a:r>
              <a:rPr lang="en"/>
              <a:t>Seeds are important because they are the genetic bank of plant information and all life. They are the blueprint for a plant. Important as they provide us food for this year, and generate more seeds for next year.</a:t>
            </a:r>
            <a:endParaRPr/>
          </a:p>
          <a:p>
            <a:pPr indent="-298450" lvl="0" marL="457200" rtl="0" algn="l">
              <a:spcBef>
                <a:spcPts val="0"/>
              </a:spcBef>
              <a:spcAft>
                <a:spcPts val="0"/>
              </a:spcAft>
              <a:buSzPts val="1100"/>
              <a:buAutoNum type="arabicParenR"/>
            </a:pPr>
            <a:r>
              <a:rPr lang="en"/>
              <a:t>The lifecycle of a plant needs to continue after it has died so they put a lot of energy into making seed to have offspring. Some will die after they have produced seeds and some, like perennials will make seeds each year.</a:t>
            </a:r>
            <a:endParaRPr/>
          </a:p>
          <a:p>
            <a:pPr indent="-298450" lvl="0" marL="457200" rtl="0" algn="l">
              <a:spcBef>
                <a:spcPts val="0"/>
              </a:spcBef>
              <a:spcAft>
                <a:spcPts val="0"/>
              </a:spcAft>
              <a:buSzPts val="1100"/>
              <a:buAutoNum type="arabicParenR"/>
            </a:pPr>
            <a:r>
              <a:rPr lang="en"/>
              <a:t>Some big seeds: Coconut is the biggest, Avocado pits, Mango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3aa81021c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3aa81021c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questions above can be asked just to inspire curiosity or be answered with the following. </a:t>
            </a:r>
            <a:endParaRPr/>
          </a:p>
          <a:p>
            <a:pPr indent="0" lvl="0" marL="0" rtl="0" algn="l">
              <a:spcBef>
                <a:spcPts val="0"/>
              </a:spcBef>
              <a:spcAft>
                <a:spcPts val="0"/>
              </a:spcAft>
              <a:buNone/>
            </a:pPr>
            <a:r>
              <a:rPr lang="en"/>
              <a:t>-Seeds can come from inside fruits, attach to </a:t>
            </a:r>
            <a:r>
              <a:rPr lang="en"/>
              <a:t>fluff, pods. </a:t>
            </a:r>
            <a:endParaRPr/>
          </a:p>
          <a:p>
            <a:pPr indent="0" lvl="0" marL="0" rtl="0" algn="l">
              <a:spcBef>
                <a:spcPts val="0"/>
              </a:spcBef>
              <a:spcAft>
                <a:spcPts val="0"/>
              </a:spcAft>
              <a:buNone/>
            </a:pPr>
            <a:r>
              <a:rPr lang="en"/>
              <a:t>-Ways that seeds move: wind, humans, animals, water -will be explored further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c95e99b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3c95e99b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aa8101fa3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aa8101fa3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answers on next slide</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8a0473fa5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8a0473fa5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are true! </a:t>
            </a:r>
            <a:endParaRPr/>
          </a:p>
          <a:p>
            <a:pPr indent="0" lvl="0" marL="0" rtl="0" algn="l">
              <a:spcBef>
                <a:spcPts val="0"/>
              </a:spcBef>
              <a:spcAft>
                <a:spcPts val="0"/>
              </a:spcAft>
              <a:buNone/>
            </a:pPr>
            <a:r>
              <a:rPr lang="en" u="sng">
                <a:solidFill>
                  <a:schemeClr val="hlink"/>
                </a:solidFill>
                <a:hlinkClick r:id="rId2"/>
              </a:rPr>
              <a:t>https://www.youtube.com/watch?v=OB0P3mx_lxY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Great to have physical examples of each i.e. WIND: dandelions or lettuce, WATER: a coconut (the biggest seed) or cranberries that float, SHAKERS: poppies or gourds that shake, and video of exploding flowers and cucumbers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3aa81021c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3aa81021c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See answers on next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 name="Google Shape;57;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 name="Shape 74"/>
        <p:cNvGrpSpPr/>
        <p:nvPr/>
      </p:nvGrpSpPr>
      <p:grpSpPr>
        <a:xfrm>
          <a:off x="0" y="0"/>
          <a:ext cx="0" cy="0"/>
          <a:chOff x="0" y="0"/>
          <a:chExt cx="0" cy="0"/>
        </a:xfrm>
      </p:grpSpPr>
      <p:sp>
        <p:nvSpPr>
          <p:cNvPr id="75" name="Google Shape;75;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6" name="Google Shape;76;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8" name="Shape 78"/>
        <p:cNvGrpSpPr/>
        <p:nvPr/>
      </p:nvGrpSpPr>
      <p:grpSpPr>
        <a:xfrm>
          <a:off x="0" y="0"/>
          <a:ext cx="0" cy="0"/>
          <a:chOff x="0" y="0"/>
          <a:chExt cx="0" cy="0"/>
        </a:xfrm>
      </p:grpSpPr>
      <p:sp>
        <p:nvSpPr>
          <p:cNvPr id="79" name="Google Shape;79;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4" name="Google Shape;84;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5" name="Google Shape;85;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6" name="Google Shape;8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7" name="Shape 87"/>
        <p:cNvGrpSpPr/>
        <p:nvPr/>
      </p:nvGrpSpPr>
      <p:grpSpPr>
        <a:xfrm>
          <a:off x="0" y="0"/>
          <a:ext cx="0" cy="0"/>
          <a:chOff x="0" y="0"/>
          <a:chExt cx="0" cy="0"/>
        </a:xfrm>
      </p:grpSpPr>
      <p:sp>
        <p:nvSpPr>
          <p:cNvPr id="88" name="Google Shape;88;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9" name="Google Shape;8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sp>
        <p:nvSpPr>
          <p:cNvPr id="91" name="Google Shape;91;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2" name="Google Shape;92;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3" name="Google Shape;9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F6F6F4"/>
        </a:solidFill>
      </p:bgPr>
    </p:bg>
    <p:spTree>
      <p:nvGrpSpPr>
        <p:cNvPr id="16" name="Shape 16"/>
        <p:cNvGrpSpPr/>
        <p:nvPr/>
      </p:nvGrpSpPr>
      <p:grpSpPr>
        <a:xfrm>
          <a:off x="0" y="0"/>
          <a:ext cx="0" cy="0"/>
          <a:chOff x="0" y="0"/>
          <a:chExt cx="0" cy="0"/>
        </a:xfrm>
      </p:grpSpPr>
      <p:sp>
        <p:nvSpPr>
          <p:cNvPr id="17" name="Google Shape;17;p4"/>
          <p:cNvSpPr/>
          <p:nvPr/>
        </p:nvSpPr>
        <p:spPr>
          <a:xfrm>
            <a:off x="0" y="0"/>
            <a:ext cx="9180300" cy="774000"/>
          </a:xfrm>
          <a:prstGeom prst="rect">
            <a:avLst/>
          </a:prstGeom>
          <a:solidFill>
            <a:srgbClr val="2B6366"/>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type="title"/>
          </p:nvPr>
        </p:nvSpPr>
        <p:spPr>
          <a:xfrm>
            <a:off x="311700" y="10065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b="1">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dk1"/>
              </a:buClr>
              <a:buSzPts val="1800"/>
              <a:buChar char="●"/>
              <a:defRPr b="1">
                <a:solidFill>
                  <a:schemeClr val="dk1"/>
                </a:solidFill>
              </a:defRPr>
            </a:lvl1pPr>
            <a:lvl2pPr indent="-342900" lvl="1" marL="914400">
              <a:spcBef>
                <a:spcPts val="0"/>
              </a:spcBef>
              <a:spcAft>
                <a:spcPts val="0"/>
              </a:spcAft>
              <a:buClr>
                <a:schemeClr val="dk1"/>
              </a:buClr>
              <a:buSzPts val="1800"/>
              <a:buChar char="○"/>
              <a:defRPr b="1" sz="1800">
                <a:solidFill>
                  <a:schemeClr val="dk1"/>
                </a:solidFill>
              </a:defRPr>
            </a:lvl2pPr>
            <a:lvl3pPr indent="-342900" lvl="2" marL="1371600">
              <a:spcBef>
                <a:spcPts val="0"/>
              </a:spcBef>
              <a:spcAft>
                <a:spcPts val="0"/>
              </a:spcAft>
              <a:buClr>
                <a:schemeClr val="dk1"/>
              </a:buClr>
              <a:buSzPts val="1800"/>
              <a:buChar char="■"/>
              <a:defRPr b="1" sz="1800">
                <a:solidFill>
                  <a:schemeClr val="dk1"/>
                </a:solidFill>
              </a:defRPr>
            </a:lvl3pPr>
            <a:lvl4pPr indent="-342900" lvl="3" marL="1828800">
              <a:spcBef>
                <a:spcPts val="0"/>
              </a:spcBef>
              <a:spcAft>
                <a:spcPts val="0"/>
              </a:spcAft>
              <a:buClr>
                <a:schemeClr val="dk1"/>
              </a:buClr>
              <a:buSzPts val="1800"/>
              <a:buChar char="●"/>
              <a:defRPr b="1" sz="1800">
                <a:solidFill>
                  <a:schemeClr val="dk1"/>
                </a:solidFill>
              </a:defRPr>
            </a:lvl4pPr>
            <a:lvl5pPr indent="-342900" lvl="4" marL="2286000">
              <a:spcBef>
                <a:spcPts val="0"/>
              </a:spcBef>
              <a:spcAft>
                <a:spcPts val="0"/>
              </a:spcAft>
              <a:buClr>
                <a:schemeClr val="dk1"/>
              </a:buClr>
              <a:buSzPts val="1800"/>
              <a:buChar char="○"/>
              <a:defRPr b="1" sz="1800">
                <a:solidFill>
                  <a:schemeClr val="dk1"/>
                </a:solidFill>
              </a:defRPr>
            </a:lvl5pPr>
            <a:lvl6pPr indent="-342900" lvl="5" marL="2743200">
              <a:spcBef>
                <a:spcPts val="0"/>
              </a:spcBef>
              <a:spcAft>
                <a:spcPts val="0"/>
              </a:spcAft>
              <a:buClr>
                <a:schemeClr val="dk1"/>
              </a:buClr>
              <a:buSzPts val="1800"/>
              <a:buChar char="■"/>
              <a:defRPr b="1" sz="1800">
                <a:solidFill>
                  <a:schemeClr val="dk1"/>
                </a:solidFill>
              </a:defRPr>
            </a:lvl6pPr>
            <a:lvl7pPr indent="-342900" lvl="6" marL="3200400">
              <a:spcBef>
                <a:spcPts val="0"/>
              </a:spcBef>
              <a:spcAft>
                <a:spcPts val="0"/>
              </a:spcAft>
              <a:buClr>
                <a:schemeClr val="dk1"/>
              </a:buClr>
              <a:buSzPts val="1800"/>
              <a:buChar char="●"/>
              <a:defRPr b="1" sz="1800">
                <a:solidFill>
                  <a:schemeClr val="dk1"/>
                </a:solidFill>
              </a:defRPr>
            </a:lvl7pPr>
            <a:lvl8pPr indent="-342900" lvl="7" marL="3657600">
              <a:spcBef>
                <a:spcPts val="0"/>
              </a:spcBef>
              <a:spcAft>
                <a:spcPts val="0"/>
              </a:spcAft>
              <a:buClr>
                <a:schemeClr val="dk1"/>
              </a:buClr>
              <a:buSzPts val="1800"/>
              <a:buChar char="○"/>
              <a:defRPr b="1" sz="1800">
                <a:solidFill>
                  <a:schemeClr val="dk1"/>
                </a:solidFill>
              </a:defRPr>
            </a:lvl8pPr>
            <a:lvl9pPr indent="-342900" lvl="8" marL="4114800">
              <a:spcBef>
                <a:spcPts val="0"/>
              </a:spcBef>
              <a:spcAft>
                <a:spcPts val="0"/>
              </a:spcAft>
              <a:buClr>
                <a:schemeClr val="dk1"/>
              </a:buClr>
              <a:buSzPts val="1800"/>
              <a:buChar char="■"/>
              <a:defRPr b="1" sz="1800">
                <a:solidFill>
                  <a:schemeClr val="dk1"/>
                </a:solidFill>
              </a:defRPr>
            </a:lvl9pPr>
          </a:lstStyle>
          <a:p/>
        </p:txBody>
      </p:sp>
      <p:pic>
        <p:nvPicPr>
          <p:cNvPr id="20" name="Google Shape;20;p4"/>
          <p:cNvPicPr preferRelativeResize="0"/>
          <p:nvPr/>
        </p:nvPicPr>
        <p:blipFill>
          <a:blip r:embed="rId2">
            <a:alphaModFix/>
          </a:blip>
          <a:stretch>
            <a:fillRect/>
          </a:stretch>
        </p:blipFill>
        <p:spPr>
          <a:xfrm>
            <a:off x="8188657" y="4202850"/>
            <a:ext cx="533550" cy="629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6F6F4">
            <a:alpha val="98040"/>
          </a:srgbClr>
        </a:solidFill>
      </p:bgPr>
    </p:bg>
    <p:spTree>
      <p:nvGrpSpPr>
        <p:cNvPr id="51" name="Shape 51"/>
        <p:cNvGrpSpPr/>
        <p:nvPr/>
      </p:nvGrpSpPr>
      <p:grpSpPr>
        <a:xfrm>
          <a:off x="0" y="0"/>
          <a:ext cx="0" cy="0"/>
          <a:chOff x="0" y="0"/>
          <a:chExt cx="0" cy="0"/>
        </a:xfrm>
      </p:grpSpPr>
      <p:sp>
        <p:nvSpPr>
          <p:cNvPr id="52" name="Google Shape;52;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3" name="Google Shape;53;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4" name="Google Shape;5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4.jpg"/><Relationship Id="rId5" Type="http://schemas.openxmlformats.org/officeDocument/2006/relationships/image" Target="../media/image22.jpg"/><Relationship Id="rId6"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drive.google.com/file/d/177lKXUddhlKJqJU8hLG8__bHQ1z1uX97/view" TargetMode="Externa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hyperlink" Target="http://www.youtube.com/watch?v=OB0P3mx_lxY" TargetMode="External"/><Relationship Id="rId5" Type="http://schemas.openxmlformats.org/officeDocument/2006/relationships/image" Target="../media/image5.jp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20.jpg"/><Relationship Id="rId6"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5"/>
          <p:cNvSpPr txBox="1"/>
          <p:nvPr>
            <p:ph type="title"/>
          </p:nvPr>
        </p:nvSpPr>
        <p:spPr>
          <a:xfrm>
            <a:off x="311700" y="100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Pre-presentation demonstration</a:t>
            </a:r>
            <a:endParaRPr/>
          </a:p>
        </p:txBody>
      </p:sp>
      <p:sp>
        <p:nvSpPr>
          <p:cNvPr id="101" name="Google Shape;10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i="1" lang="en"/>
              <a:t>Optional </a:t>
            </a:r>
            <a:r>
              <a:rPr b="0" i="1" lang="en"/>
              <a:t>Hook: </a:t>
            </a:r>
            <a:endParaRPr b="0" i="1"/>
          </a:p>
          <a:p>
            <a:pPr indent="0" lvl="0" marL="0" rtl="0" algn="l">
              <a:spcBef>
                <a:spcPts val="1200"/>
              </a:spcBef>
              <a:spcAft>
                <a:spcPts val="0"/>
              </a:spcAft>
              <a:buNone/>
            </a:pPr>
            <a:r>
              <a:rPr b="0" lang="en"/>
              <a:t>Drop a maple seed and/or horse chestnut dropped from height (if possible get student to climb on something and drop from a tall height)</a:t>
            </a:r>
            <a:endParaRPr b="0"/>
          </a:p>
          <a:p>
            <a:pPr indent="0" lvl="0" marL="0" rtl="0" algn="l">
              <a:spcBef>
                <a:spcPts val="1200"/>
              </a:spcBef>
              <a:spcAft>
                <a:spcPts val="0"/>
              </a:spcAft>
              <a:buClr>
                <a:schemeClr val="dk1"/>
              </a:buClr>
              <a:buSzPts val="1100"/>
              <a:buFont typeface="Arial"/>
              <a:buNone/>
            </a:pPr>
            <a:r>
              <a:rPr b="0" lang="en"/>
              <a:t>Demonstration of dandelion: get volunteer to blow on a dandelion</a:t>
            </a:r>
            <a:endParaRPr b="0"/>
          </a:p>
          <a:p>
            <a:pPr indent="0" lvl="0" marL="0" rtl="0" algn="l">
              <a:spcBef>
                <a:spcPts val="1200"/>
              </a:spcBef>
              <a:spcAft>
                <a:spcPts val="0"/>
              </a:spcAft>
              <a:buNone/>
            </a:pPr>
            <a:r>
              <a:t/>
            </a:r>
            <a:endParaRPr b="0"/>
          </a:p>
          <a:p>
            <a:pPr indent="0" lvl="0" marL="0" rtl="0" algn="l">
              <a:spcBef>
                <a:spcPts val="1200"/>
              </a:spcBef>
              <a:spcAft>
                <a:spcPts val="1200"/>
              </a:spcAft>
              <a:buNone/>
            </a:pPr>
            <a:r>
              <a:rPr b="0" lang="en"/>
              <a:t>Get students questioning what the topic will be.</a:t>
            </a:r>
            <a:endParaRPr b="0"/>
          </a:p>
        </p:txBody>
      </p:sp>
      <p:pic>
        <p:nvPicPr>
          <p:cNvPr id="102" name="Google Shape;102;p25"/>
          <p:cNvPicPr preferRelativeResize="0"/>
          <p:nvPr/>
        </p:nvPicPr>
        <p:blipFill>
          <a:blip r:embed="rId3">
            <a:alphaModFix/>
          </a:blip>
          <a:stretch>
            <a:fillRect/>
          </a:stretch>
        </p:blipFill>
        <p:spPr>
          <a:xfrm>
            <a:off x="8188657" y="4202850"/>
            <a:ext cx="533550" cy="629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txBox="1"/>
          <p:nvPr/>
        </p:nvSpPr>
        <p:spPr>
          <a:xfrm>
            <a:off x="260625" y="155200"/>
            <a:ext cx="6058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lt1"/>
                </a:solidFill>
              </a:rPr>
              <a:t>How Do Seeds Move Around? </a:t>
            </a:r>
            <a:endParaRPr b="1" sz="2500">
              <a:solidFill>
                <a:schemeClr val="lt1"/>
              </a:solidFill>
              <a:latin typeface="Nunito"/>
              <a:ea typeface="Nunito"/>
              <a:cs typeface="Nunito"/>
              <a:sym typeface="Nunito"/>
            </a:endParaRPr>
          </a:p>
        </p:txBody>
      </p:sp>
      <p:sp>
        <p:nvSpPr>
          <p:cNvPr id="186" name="Google Shape;186;p34"/>
          <p:cNvSpPr txBox="1"/>
          <p:nvPr/>
        </p:nvSpPr>
        <p:spPr>
          <a:xfrm>
            <a:off x="318650" y="766588"/>
            <a:ext cx="8832300" cy="333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000">
              <a:solidFill>
                <a:schemeClr val="dk1"/>
              </a:solidFill>
            </a:endParaRPr>
          </a:p>
          <a:p>
            <a:pPr indent="0" lvl="0" marL="0" rtl="0" algn="l">
              <a:lnSpc>
                <a:spcPct val="115000"/>
              </a:lnSpc>
              <a:spcBef>
                <a:spcPts val="1200"/>
              </a:spcBef>
              <a:spcAft>
                <a:spcPts val="0"/>
              </a:spcAft>
              <a:buNone/>
            </a:pPr>
            <a:r>
              <a:rPr lang="en" sz="1800">
                <a:solidFill>
                  <a:schemeClr val="dk1"/>
                </a:solidFill>
              </a:rPr>
              <a:t>Which are true which </a:t>
            </a:r>
            <a:r>
              <a:rPr lang="en" sz="1800">
                <a:solidFill>
                  <a:schemeClr val="dk1"/>
                </a:solidFill>
              </a:rPr>
              <a:t>are</a:t>
            </a:r>
            <a:r>
              <a:rPr lang="en" sz="1800">
                <a:solidFill>
                  <a:schemeClr val="dk1"/>
                </a:solidFill>
              </a:rPr>
              <a:t> false </a:t>
            </a:r>
            <a:endParaRPr sz="1800">
              <a:solidFill>
                <a:schemeClr val="dk1"/>
              </a:solidFill>
            </a:endParaRPr>
          </a:p>
          <a:p>
            <a:pPr indent="0" lvl="0" marL="457200" rtl="0" algn="l">
              <a:lnSpc>
                <a:spcPct val="115000"/>
              </a:lnSpc>
              <a:spcBef>
                <a:spcPts val="1200"/>
              </a:spcBef>
              <a:spcAft>
                <a:spcPts val="0"/>
              </a:spcAft>
              <a:buNone/>
            </a:pPr>
            <a:r>
              <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A) Drop and Roll (TRUE: horse chestnuts)</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B) Poop (TRUE: berries, birds, bears)</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C) Velcro (TRUE: burrs on socks, animals) </a:t>
            </a:r>
            <a:endParaRPr sz="1800">
              <a:solidFill>
                <a:schemeClr val="dk1"/>
              </a:solidFill>
            </a:endParaRPr>
          </a:p>
          <a:p>
            <a:pPr indent="0" lvl="0" marL="0" rtl="0" algn="l">
              <a:lnSpc>
                <a:spcPct val="115000"/>
              </a:lnSpc>
              <a:spcBef>
                <a:spcPts val="1200"/>
              </a:spcBef>
              <a:spcAft>
                <a:spcPts val="1200"/>
              </a:spcAft>
              <a:buNone/>
            </a:pPr>
            <a:r>
              <a:rPr lang="en" sz="1800">
                <a:solidFill>
                  <a:schemeClr val="dk1"/>
                </a:solidFill>
              </a:rPr>
              <a:t>D) My Uncle Bob (well…)</a:t>
            </a:r>
            <a:endParaRPr sz="1800">
              <a:solidFill>
                <a:schemeClr val="dk1"/>
              </a:solidFill>
            </a:endParaRPr>
          </a:p>
        </p:txBody>
      </p:sp>
      <p:pic>
        <p:nvPicPr>
          <p:cNvPr id="187" name="Google Shape;187;p34"/>
          <p:cNvPicPr preferRelativeResize="0"/>
          <p:nvPr/>
        </p:nvPicPr>
        <p:blipFill>
          <a:blip r:embed="rId3">
            <a:alphaModFix/>
          </a:blip>
          <a:stretch>
            <a:fillRect/>
          </a:stretch>
        </p:blipFill>
        <p:spPr>
          <a:xfrm>
            <a:off x="8188657" y="4202850"/>
            <a:ext cx="533550" cy="629050"/>
          </a:xfrm>
          <a:prstGeom prst="rect">
            <a:avLst/>
          </a:prstGeom>
          <a:noFill/>
          <a:ln>
            <a:noFill/>
          </a:ln>
        </p:spPr>
      </p:pic>
      <p:sp>
        <p:nvSpPr>
          <p:cNvPr id="188" name="Google Shape;188;p34"/>
          <p:cNvSpPr txBox="1"/>
          <p:nvPr/>
        </p:nvSpPr>
        <p:spPr>
          <a:xfrm>
            <a:off x="1884150" y="3402275"/>
            <a:ext cx="733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89" name="Google Shape;189;p34"/>
          <p:cNvPicPr preferRelativeResize="0"/>
          <p:nvPr/>
        </p:nvPicPr>
        <p:blipFill rotWithShape="1">
          <a:blip r:embed="rId4">
            <a:alphaModFix/>
          </a:blip>
          <a:srcRect b="12915" l="10703" r="32783" t="35891"/>
          <a:stretch/>
        </p:blipFill>
        <p:spPr>
          <a:xfrm>
            <a:off x="5044100" y="869225"/>
            <a:ext cx="1709699" cy="2064988"/>
          </a:xfrm>
          <a:prstGeom prst="rect">
            <a:avLst/>
          </a:prstGeom>
          <a:noFill/>
          <a:ln>
            <a:noFill/>
          </a:ln>
        </p:spPr>
      </p:pic>
      <p:pic>
        <p:nvPicPr>
          <p:cNvPr id="190" name="Google Shape;190;p34"/>
          <p:cNvPicPr preferRelativeResize="0"/>
          <p:nvPr/>
        </p:nvPicPr>
        <p:blipFill rotWithShape="1">
          <a:blip r:embed="rId5">
            <a:alphaModFix/>
          </a:blip>
          <a:srcRect b="44967" l="19534" r="23515" t="22845"/>
          <a:stretch/>
        </p:blipFill>
        <p:spPr>
          <a:xfrm>
            <a:off x="5010525" y="3474321"/>
            <a:ext cx="1709699" cy="1281377"/>
          </a:xfrm>
          <a:prstGeom prst="rect">
            <a:avLst/>
          </a:prstGeom>
          <a:noFill/>
          <a:ln>
            <a:noFill/>
          </a:ln>
        </p:spPr>
      </p:pic>
      <p:pic>
        <p:nvPicPr>
          <p:cNvPr id="191" name="Google Shape;191;p34"/>
          <p:cNvPicPr preferRelativeResize="0"/>
          <p:nvPr/>
        </p:nvPicPr>
        <p:blipFill>
          <a:blip r:embed="rId6">
            <a:alphaModFix/>
          </a:blip>
          <a:stretch>
            <a:fillRect/>
          </a:stretch>
        </p:blipFill>
        <p:spPr>
          <a:xfrm>
            <a:off x="6864094" y="995200"/>
            <a:ext cx="1976755" cy="2635674"/>
          </a:xfrm>
          <a:prstGeom prst="rect">
            <a:avLst/>
          </a:prstGeom>
          <a:noFill/>
          <a:ln>
            <a:noFill/>
          </a:ln>
        </p:spPr>
      </p:pic>
      <p:sp>
        <p:nvSpPr>
          <p:cNvPr id="192" name="Google Shape;192;p34"/>
          <p:cNvSpPr/>
          <p:nvPr/>
        </p:nvSpPr>
        <p:spPr>
          <a:xfrm rot="1239701">
            <a:off x="7883035" y="2348982"/>
            <a:ext cx="380899" cy="569347"/>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4"/>
          <p:cNvSpPr txBox="1"/>
          <p:nvPr/>
        </p:nvSpPr>
        <p:spPr>
          <a:xfrm>
            <a:off x="6857700" y="3636675"/>
            <a:ext cx="2082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Farm dog Barney full of burrs</a:t>
            </a:r>
            <a:endParaRPr sz="1500"/>
          </a:p>
        </p:txBody>
      </p:sp>
      <p:sp>
        <p:nvSpPr>
          <p:cNvPr id="194" name="Google Shape;194;p34"/>
          <p:cNvSpPr txBox="1"/>
          <p:nvPr/>
        </p:nvSpPr>
        <p:spPr>
          <a:xfrm>
            <a:off x="5041325" y="2891050"/>
            <a:ext cx="1709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Chestnuts fall and break open</a:t>
            </a:r>
            <a:endParaRPr sz="1500"/>
          </a:p>
        </p:txBody>
      </p:sp>
      <p:sp>
        <p:nvSpPr>
          <p:cNvPr id="195" name="Google Shape;195;p34"/>
          <p:cNvSpPr txBox="1"/>
          <p:nvPr/>
        </p:nvSpPr>
        <p:spPr>
          <a:xfrm>
            <a:off x="4970700" y="4679500"/>
            <a:ext cx="3969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Giant burrs</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1000"/>
                                        <p:tgtEl>
                                          <p:spTgt spid="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1000"/>
                                        <p:tgtEl>
                                          <p:spTgt spid="1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Effect filter="fade" transition="in">
                                      <p:cBhvr>
                                        <p:cTn dur="1000"/>
                                        <p:tgtEl>
                                          <p:spTgt spid="1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Effect filter="fade" transition="in">
                                      <p:cBhvr>
                                        <p:cTn dur="1000"/>
                                        <p:tgtEl>
                                          <p:spTgt spid="1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animEffect filter="fade" transition="in">
                                      <p:cBhvr>
                                        <p:cTn dur="1000"/>
                                        <p:tgtEl>
                                          <p:spTgt spid="1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animEffect filter="fade" transition="in">
                                      <p:cBhvr>
                                        <p:cTn dur="1000"/>
                                        <p:tgtEl>
                                          <p:spTgt spid="18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6" st="6"/>
                                            </p:txEl>
                                          </p:spTgt>
                                        </p:tgtEl>
                                        <p:attrNameLst>
                                          <p:attrName>style.visibility</p:attrName>
                                        </p:attrNameLst>
                                      </p:cBhvr>
                                      <p:to>
                                        <p:strVal val="visible"/>
                                      </p:to>
                                    </p:set>
                                    <p:animEffect filter="fade" transition="in">
                                      <p:cBhvr>
                                        <p:cTn dur="1000"/>
                                        <p:tgtEl>
                                          <p:spTgt spid="18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311700" y="100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Uncle Bob: Humans Role in Seed Dispersal</a:t>
            </a:r>
            <a:endParaRPr/>
          </a:p>
        </p:txBody>
      </p:sp>
      <p:sp>
        <p:nvSpPr>
          <p:cNvPr id="201" name="Google Shape;201;p35"/>
          <p:cNvSpPr txBox="1"/>
          <p:nvPr>
            <p:ph idx="1" type="body"/>
          </p:nvPr>
        </p:nvSpPr>
        <p:spPr>
          <a:xfrm>
            <a:off x="311700" y="1152475"/>
            <a:ext cx="5835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35"/>
              <a:buNone/>
            </a:pPr>
            <a:r>
              <a:rPr b="0" lang="en" sz="1629"/>
              <a:t>Humans have a long history of domesticating wild species. Look at the picture of corn before it was </a:t>
            </a:r>
            <a:r>
              <a:rPr b="0" lang="en" sz="1629"/>
              <a:t>bred to be a cultivated variety. You can see humans select for increased food yield. </a:t>
            </a:r>
            <a:endParaRPr b="0" sz="1629"/>
          </a:p>
          <a:p>
            <a:pPr indent="0" lvl="0" marL="0" rtl="0" algn="l">
              <a:lnSpc>
                <a:spcPct val="115000"/>
              </a:lnSpc>
              <a:spcBef>
                <a:spcPts val="0"/>
              </a:spcBef>
              <a:spcAft>
                <a:spcPts val="0"/>
              </a:spcAft>
              <a:buSzPts val="935"/>
              <a:buNone/>
            </a:pPr>
            <a:r>
              <a:t/>
            </a:r>
            <a:endParaRPr b="0" sz="1629"/>
          </a:p>
          <a:p>
            <a:pPr indent="0" lvl="0" marL="0" rtl="0" algn="l">
              <a:lnSpc>
                <a:spcPct val="115000"/>
              </a:lnSpc>
              <a:spcBef>
                <a:spcPts val="0"/>
              </a:spcBef>
              <a:spcAft>
                <a:spcPts val="0"/>
              </a:spcAft>
              <a:buSzPts val="935"/>
              <a:buNone/>
            </a:pPr>
            <a:r>
              <a:rPr b="0" lang="en" sz="1629"/>
              <a:t>However, this domestication comes with a big responsibility. It means we need to steward these seeds. This means it’s our responsibility to save seeds each year of crop varieties.</a:t>
            </a:r>
            <a:endParaRPr b="0" sz="1629"/>
          </a:p>
          <a:p>
            <a:pPr indent="0" lvl="0" marL="0" rtl="0" algn="l">
              <a:lnSpc>
                <a:spcPct val="115000"/>
              </a:lnSpc>
              <a:spcBef>
                <a:spcPts val="0"/>
              </a:spcBef>
              <a:spcAft>
                <a:spcPts val="0"/>
              </a:spcAft>
              <a:buSzPts val="935"/>
              <a:buNone/>
            </a:pPr>
            <a:r>
              <a:t/>
            </a:r>
            <a:endParaRPr b="0" sz="1629"/>
          </a:p>
          <a:p>
            <a:pPr indent="0" lvl="0" marL="0" rtl="0" algn="l">
              <a:lnSpc>
                <a:spcPct val="115000"/>
              </a:lnSpc>
              <a:spcBef>
                <a:spcPts val="0"/>
              </a:spcBef>
              <a:spcAft>
                <a:spcPts val="0"/>
              </a:spcAft>
              <a:buSzPts val="935"/>
              <a:buNone/>
            </a:pPr>
            <a:r>
              <a:rPr b="0" lang="en" sz="1629"/>
              <a:t>Wild species will disperse on their own, oftentimes crop varieties need humans to ensure their survival.</a:t>
            </a:r>
            <a:endParaRPr b="0" sz="1629"/>
          </a:p>
        </p:txBody>
      </p:sp>
      <p:pic>
        <p:nvPicPr>
          <p:cNvPr id="202" name="Google Shape;202;p35"/>
          <p:cNvPicPr preferRelativeResize="0"/>
          <p:nvPr/>
        </p:nvPicPr>
        <p:blipFill>
          <a:blip r:embed="rId3">
            <a:alphaModFix/>
          </a:blip>
          <a:stretch>
            <a:fillRect/>
          </a:stretch>
        </p:blipFill>
        <p:spPr>
          <a:xfrm>
            <a:off x="6299700" y="825750"/>
            <a:ext cx="2691900" cy="3233271"/>
          </a:xfrm>
          <a:prstGeom prst="rect">
            <a:avLst/>
          </a:prstGeom>
          <a:noFill/>
          <a:ln>
            <a:noFill/>
          </a:ln>
        </p:spPr>
      </p:pic>
      <p:sp>
        <p:nvSpPr>
          <p:cNvPr id="203" name="Google Shape;203;p35"/>
          <p:cNvSpPr txBox="1"/>
          <p:nvPr/>
        </p:nvSpPr>
        <p:spPr>
          <a:xfrm>
            <a:off x="6299700" y="4104175"/>
            <a:ext cx="2025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Photo credit: https://tdaynard.com/2020/01/12/how-corn-began/</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type="title"/>
          </p:nvPr>
        </p:nvSpPr>
        <p:spPr>
          <a:xfrm>
            <a:off x="311700" y="100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Uncle Bob…or My Uncle Jacob! </a:t>
            </a:r>
            <a:endParaRPr/>
          </a:p>
        </p:txBody>
      </p:sp>
      <p:pic>
        <p:nvPicPr>
          <p:cNvPr id="209" name="Google Shape;209;p36" title="Jacob B Potato Story.mp4">
            <a:hlinkClick r:id="rId3"/>
          </p:cNvPr>
          <p:cNvPicPr preferRelativeResize="0"/>
          <p:nvPr/>
        </p:nvPicPr>
        <p:blipFill>
          <a:blip r:embed="rId4">
            <a:alphaModFix/>
          </a:blip>
          <a:stretch>
            <a:fillRect/>
          </a:stretch>
        </p:blipFill>
        <p:spPr>
          <a:xfrm>
            <a:off x="1831488" y="1638400"/>
            <a:ext cx="5481024" cy="3083076"/>
          </a:xfrm>
          <a:prstGeom prst="rect">
            <a:avLst/>
          </a:prstGeom>
          <a:noFill/>
          <a:ln>
            <a:noFill/>
          </a:ln>
        </p:spPr>
      </p:pic>
      <p:sp>
        <p:nvSpPr>
          <p:cNvPr id="210" name="Google Shape;210;p36"/>
          <p:cNvSpPr txBox="1"/>
          <p:nvPr/>
        </p:nvSpPr>
        <p:spPr>
          <a:xfrm>
            <a:off x="228600" y="914400"/>
            <a:ext cx="9294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2"/>
                </a:solidFill>
              </a:rPr>
              <a:t>Indigenous Seed Story - Jacob Beaton, Tea Creek</a:t>
            </a:r>
            <a:endParaRPr sz="1800">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311700" y="100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Seeds for Survival</a:t>
            </a:r>
            <a:endParaRPr/>
          </a:p>
        </p:txBody>
      </p:sp>
      <p:sp>
        <p:nvSpPr>
          <p:cNvPr id="216" name="Google Shape;216;p37"/>
          <p:cNvSpPr txBox="1"/>
          <p:nvPr>
            <p:ph idx="1" type="body"/>
          </p:nvPr>
        </p:nvSpPr>
        <p:spPr>
          <a:xfrm>
            <a:off x="159300" y="1228675"/>
            <a:ext cx="50358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0" lang="en"/>
              <a:t>All these ways seeds travel ensures that they stay alive!</a:t>
            </a:r>
            <a:endParaRPr b="0"/>
          </a:p>
          <a:p>
            <a:pPr indent="0" lvl="0" marL="457200" rtl="0" algn="l">
              <a:lnSpc>
                <a:spcPct val="115000"/>
              </a:lnSpc>
              <a:spcBef>
                <a:spcPts val="1200"/>
              </a:spcBef>
              <a:spcAft>
                <a:spcPts val="0"/>
              </a:spcAft>
              <a:buNone/>
            </a:pPr>
            <a:r>
              <a:t/>
            </a:r>
            <a:endParaRPr b="0"/>
          </a:p>
          <a:p>
            <a:pPr indent="-342900" lvl="0" marL="457200" rtl="0" algn="l">
              <a:lnSpc>
                <a:spcPct val="115000"/>
              </a:lnSpc>
              <a:spcBef>
                <a:spcPts val="1200"/>
              </a:spcBef>
              <a:spcAft>
                <a:spcPts val="0"/>
              </a:spcAft>
              <a:buSzPts val="1800"/>
              <a:buChar char="●"/>
            </a:pPr>
            <a:r>
              <a:rPr b="0" lang="en"/>
              <a:t>Because if you travel to more places and have more options for your growing conditions, then there are more possibilities for your species to survive.</a:t>
            </a:r>
            <a:endParaRPr b="0"/>
          </a:p>
          <a:p>
            <a:pPr indent="0" lvl="0" marL="0" rtl="0" algn="l">
              <a:spcBef>
                <a:spcPts val="1200"/>
              </a:spcBef>
              <a:spcAft>
                <a:spcPts val="0"/>
              </a:spcAft>
              <a:buNone/>
            </a:pPr>
            <a:r>
              <a:t/>
            </a:r>
            <a:endParaRPr b="0" sz="2000"/>
          </a:p>
          <a:p>
            <a:pPr indent="0" lvl="0" marL="0" rtl="0" algn="l">
              <a:spcBef>
                <a:spcPts val="1200"/>
              </a:spcBef>
              <a:spcAft>
                <a:spcPts val="1200"/>
              </a:spcAft>
              <a:buNone/>
            </a:pPr>
            <a:r>
              <a:t/>
            </a:r>
            <a:endParaRPr b="0" sz="2000"/>
          </a:p>
        </p:txBody>
      </p:sp>
      <p:pic>
        <p:nvPicPr>
          <p:cNvPr id="217" name="Google Shape;217;p37"/>
          <p:cNvPicPr preferRelativeResize="0"/>
          <p:nvPr/>
        </p:nvPicPr>
        <p:blipFill>
          <a:blip r:embed="rId3">
            <a:alphaModFix/>
          </a:blip>
          <a:stretch>
            <a:fillRect/>
          </a:stretch>
        </p:blipFill>
        <p:spPr>
          <a:xfrm>
            <a:off x="8188657" y="4202850"/>
            <a:ext cx="533550" cy="629050"/>
          </a:xfrm>
          <a:prstGeom prst="rect">
            <a:avLst/>
          </a:prstGeom>
          <a:noFill/>
          <a:ln>
            <a:noFill/>
          </a:ln>
        </p:spPr>
      </p:pic>
      <p:pic>
        <p:nvPicPr>
          <p:cNvPr id="218" name="Google Shape;218;p37"/>
          <p:cNvPicPr preferRelativeResize="0"/>
          <p:nvPr/>
        </p:nvPicPr>
        <p:blipFill rotWithShape="1">
          <a:blip r:embed="rId4">
            <a:alphaModFix/>
          </a:blip>
          <a:srcRect b="10815" l="7721" r="9159" t="10808"/>
          <a:stretch/>
        </p:blipFill>
        <p:spPr>
          <a:xfrm>
            <a:off x="5299400" y="1609675"/>
            <a:ext cx="3549480" cy="23663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8"/>
          <p:cNvSpPr txBox="1"/>
          <p:nvPr>
            <p:ph type="title"/>
          </p:nvPr>
        </p:nvSpPr>
        <p:spPr>
          <a:xfrm>
            <a:off x="311700" y="100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Options - General Seed Knowledge</a:t>
            </a:r>
            <a:endParaRPr/>
          </a:p>
        </p:txBody>
      </p:sp>
      <p:sp>
        <p:nvSpPr>
          <p:cNvPr id="224" name="Google Shape;224;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Seed Matching Game:</a:t>
            </a:r>
            <a:r>
              <a:rPr b="0" lang="en"/>
              <a:t> </a:t>
            </a:r>
            <a:r>
              <a:rPr b="0" lang="en"/>
              <a:t>To familiarize ourselves with seeds from different plants we will play the seed matching game. Each deck of cards has one plant that has 4 stages of growth. Start with the deck with photographs face up. See if you can match 4 pictures to each plant without looking at the label on the back of the card. </a:t>
            </a:r>
            <a:endParaRPr b="0"/>
          </a:p>
          <a:p>
            <a:pPr indent="0" lvl="0" marL="0" rtl="0" algn="l">
              <a:spcBef>
                <a:spcPts val="1200"/>
              </a:spcBef>
              <a:spcAft>
                <a:spcPts val="0"/>
              </a:spcAft>
              <a:buNone/>
            </a:pPr>
            <a:r>
              <a:rPr b="0" lang="en"/>
              <a:t>(This can also be played as a game of go fish)</a:t>
            </a:r>
            <a:endParaRPr b="0"/>
          </a:p>
          <a:p>
            <a:pPr indent="0" lvl="0" marL="0" rtl="0" algn="l">
              <a:spcBef>
                <a:spcPts val="1200"/>
              </a:spcBef>
              <a:spcAft>
                <a:spcPts val="1200"/>
              </a:spcAft>
              <a:buNone/>
            </a:pPr>
            <a:r>
              <a:t/>
            </a:r>
            <a:endParaRPr b="0"/>
          </a:p>
        </p:txBody>
      </p:sp>
      <p:pic>
        <p:nvPicPr>
          <p:cNvPr id="225" name="Google Shape;225;p38"/>
          <p:cNvPicPr preferRelativeResize="0"/>
          <p:nvPr/>
        </p:nvPicPr>
        <p:blipFill>
          <a:blip r:embed="rId3">
            <a:alphaModFix/>
          </a:blip>
          <a:stretch>
            <a:fillRect/>
          </a:stretch>
        </p:blipFill>
        <p:spPr>
          <a:xfrm>
            <a:off x="8188657" y="4202850"/>
            <a:ext cx="533550" cy="629050"/>
          </a:xfrm>
          <a:prstGeom prst="rect">
            <a:avLst/>
          </a:prstGeom>
          <a:noFill/>
          <a:ln>
            <a:noFill/>
          </a:ln>
        </p:spPr>
      </p:pic>
      <p:pic>
        <p:nvPicPr>
          <p:cNvPr id="226" name="Google Shape;226;p38"/>
          <p:cNvPicPr preferRelativeResize="0"/>
          <p:nvPr/>
        </p:nvPicPr>
        <p:blipFill rotWithShape="1">
          <a:blip r:embed="rId4">
            <a:alphaModFix/>
          </a:blip>
          <a:srcRect b="0" l="50424" r="2175" t="0"/>
          <a:stretch/>
        </p:blipFill>
        <p:spPr>
          <a:xfrm rot="10800000">
            <a:off x="5549050" y="2560700"/>
            <a:ext cx="1649000" cy="2459600"/>
          </a:xfrm>
          <a:prstGeom prst="rect">
            <a:avLst/>
          </a:prstGeom>
          <a:noFill/>
          <a:ln>
            <a:noFill/>
          </a:ln>
        </p:spPr>
      </p:pic>
      <p:sp>
        <p:nvSpPr>
          <p:cNvPr id="227" name="Google Shape;227;p38"/>
          <p:cNvSpPr txBox="1"/>
          <p:nvPr/>
        </p:nvSpPr>
        <p:spPr>
          <a:xfrm>
            <a:off x="362050" y="3497850"/>
            <a:ext cx="58017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9"/>
          <p:cNvSpPr txBox="1"/>
          <p:nvPr>
            <p:ph type="title"/>
          </p:nvPr>
        </p:nvSpPr>
        <p:spPr>
          <a:xfrm>
            <a:off x="311700" y="100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Activities Specific To Dispersal</a:t>
            </a:r>
            <a:endParaRPr/>
          </a:p>
        </p:txBody>
      </p:sp>
      <p:sp>
        <p:nvSpPr>
          <p:cNvPr id="233" name="Google Shape;233;p39"/>
          <p:cNvSpPr txBox="1"/>
          <p:nvPr>
            <p:ph idx="1" type="body"/>
          </p:nvPr>
        </p:nvSpPr>
        <p:spPr>
          <a:xfrm>
            <a:off x="181775" y="925100"/>
            <a:ext cx="8520600" cy="3416400"/>
          </a:xfrm>
          <a:prstGeom prst="rect">
            <a:avLst/>
          </a:prstGeom>
        </p:spPr>
        <p:txBody>
          <a:bodyPr anchorCtr="0" anchor="t" bIns="91425" lIns="91425" spcFirstLastPara="1" rIns="91425" wrap="square" tIns="91425">
            <a:noAutofit/>
          </a:bodyPr>
          <a:lstStyle/>
          <a:p>
            <a:pPr indent="-344805" lvl="0" marL="457200" rtl="0" algn="l">
              <a:lnSpc>
                <a:spcPct val="95000"/>
              </a:lnSpc>
              <a:spcBef>
                <a:spcPts val="0"/>
              </a:spcBef>
              <a:spcAft>
                <a:spcPts val="0"/>
              </a:spcAft>
              <a:buSzPts val="1830"/>
              <a:buAutoNum type="arabicParenR"/>
            </a:pPr>
            <a:r>
              <a:rPr b="0" lang="en" sz="1829"/>
              <a:t>Drawings of different mechanisms of seed dispersal with handouts (upcoming slide or see pp. 40-41 of SPEC)</a:t>
            </a:r>
            <a:endParaRPr b="0" sz="1829"/>
          </a:p>
          <a:p>
            <a:pPr indent="0" lvl="0" marL="0" rtl="0" algn="l">
              <a:lnSpc>
                <a:spcPct val="95000"/>
              </a:lnSpc>
              <a:spcBef>
                <a:spcPts val="1200"/>
              </a:spcBef>
              <a:spcAft>
                <a:spcPts val="0"/>
              </a:spcAft>
              <a:buNone/>
            </a:pPr>
            <a:r>
              <a:t/>
            </a:r>
            <a:endParaRPr b="0" sz="1829"/>
          </a:p>
          <a:p>
            <a:pPr indent="-344805" lvl="0" marL="457200" rtl="0" algn="l">
              <a:lnSpc>
                <a:spcPct val="95000"/>
              </a:lnSpc>
              <a:spcBef>
                <a:spcPts val="1200"/>
              </a:spcBef>
              <a:spcAft>
                <a:spcPts val="0"/>
              </a:spcAft>
              <a:buSzPts val="1830"/>
              <a:buAutoNum type="arabicParenR"/>
            </a:pPr>
            <a:r>
              <a:rPr b="0" lang="en" sz="1829"/>
              <a:t>Tray of seeds to ‘test’ for dispersal method (see p. 38 of SPEC)</a:t>
            </a:r>
            <a:endParaRPr b="0" sz="1829"/>
          </a:p>
          <a:p>
            <a:pPr indent="0" lvl="0" marL="457200" rtl="0" algn="l">
              <a:lnSpc>
                <a:spcPct val="95000"/>
              </a:lnSpc>
              <a:spcBef>
                <a:spcPts val="1200"/>
              </a:spcBef>
              <a:spcAft>
                <a:spcPts val="0"/>
              </a:spcAft>
              <a:buSzPts val="935"/>
              <a:buNone/>
            </a:pPr>
            <a:r>
              <a:rPr lang="en" sz="1829"/>
              <a:t>For Grades K-4 See Unit 2, page 37-41 of the SPEC_July18_lesson_book.pdf</a:t>
            </a:r>
            <a:endParaRPr sz="1829"/>
          </a:p>
          <a:p>
            <a:pPr indent="0" lvl="0" marL="457200" rtl="0" algn="l">
              <a:lnSpc>
                <a:spcPct val="95000"/>
              </a:lnSpc>
              <a:spcBef>
                <a:spcPts val="1200"/>
              </a:spcBef>
              <a:spcAft>
                <a:spcPts val="0"/>
              </a:spcAft>
              <a:buSzPts val="935"/>
              <a:buNone/>
            </a:pPr>
            <a:r>
              <a:t/>
            </a:r>
            <a:endParaRPr b="0" sz="1829"/>
          </a:p>
          <a:p>
            <a:pPr indent="-344805" lvl="0" marL="457200" rtl="0" algn="l">
              <a:lnSpc>
                <a:spcPct val="95000"/>
              </a:lnSpc>
              <a:spcBef>
                <a:spcPts val="1200"/>
              </a:spcBef>
              <a:spcAft>
                <a:spcPts val="0"/>
              </a:spcAft>
              <a:buSzPts val="1830"/>
              <a:buAutoNum type="arabicParenR"/>
            </a:pPr>
            <a:r>
              <a:rPr b="0" lang="en" sz="1829"/>
              <a:t>Seed dispersal LAB for middle/high school. Predictions, Experiment, Distance Calculations as laid out in Chicago Botanic Garden document</a:t>
            </a:r>
            <a:endParaRPr b="0" sz="1829"/>
          </a:p>
          <a:p>
            <a:pPr indent="457200" lvl="0" marL="0" rtl="0" algn="l">
              <a:lnSpc>
                <a:spcPct val="95000"/>
              </a:lnSpc>
              <a:spcBef>
                <a:spcPts val="1200"/>
              </a:spcBef>
              <a:spcAft>
                <a:spcPts val="0"/>
              </a:spcAft>
              <a:buSzPts val="935"/>
              <a:buNone/>
            </a:pPr>
            <a:r>
              <a:rPr lang="en" sz="1829"/>
              <a:t>For Grade 7-9 See the Chicago Botanical Seed Dispersal activities</a:t>
            </a:r>
            <a:endParaRPr sz="1829"/>
          </a:p>
          <a:p>
            <a:pPr indent="0" lvl="0" marL="457200" rtl="0" algn="l">
              <a:lnSpc>
                <a:spcPct val="95000"/>
              </a:lnSpc>
              <a:spcBef>
                <a:spcPts val="1200"/>
              </a:spcBef>
              <a:spcAft>
                <a:spcPts val="1200"/>
              </a:spcAft>
              <a:buSzPts val="935"/>
              <a:buNone/>
            </a:pPr>
            <a:r>
              <a:t/>
            </a:r>
            <a:endParaRPr b="0" sz="1829"/>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0"/>
          <p:cNvSpPr txBox="1"/>
          <p:nvPr>
            <p:ph type="title"/>
          </p:nvPr>
        </p:nvSpPr>
        <p:spPr>
          <a:xfrm>
            <a:off x="311700" y="100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Options - Drawing</a:t>
            </a:r>
            <a:endParaRPr/>
          </a:p>
        </p:txBody>
      </p:sp>
      <p:sp>
        <p:nvSpPr>
          <p:cNvPr id="239" name="Google Shape;239;p40"/>
          <p:cNvSpPr txBox="1"/>
          <p:nvPr>
            <p:ph idx="1" type="body"/>
          </p:nvPr>
        </p:nvSpPr>
        <p:spPr>
          <a:xfrm>
            <a:off x="311700" y="922293"/>
            <a:ext cx="8544900" cy="326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0" name="Google Shape;240;p40"/>
          <p:cNvPicPr preferRelativeResize="0"/>
          <p:nvPr/>
        </p:nvPicPr>
        <p:blipFill>
          <a:blip r:embed="rId3">
            <a:alphaModFix/>
          </a:blip>
          <a:stretch>
            <a:fillRect/>
          </a:stretch>
        </p:blipFill>
        <p:spPr>
          <a:xfrm>
            <a:off x="173387" y="877800"/>
            <a:ext cx="4460585" cy="3416399"/>
          </a:xfrm>
          <a:prstGeom prst="rect">
            <a:avLst/>
          </a:prstGeom>
          <a:noFill/>
          <a:ln>
            <a:noFill/>
          </a:ln>
        </p:spPr>
      </p:pic>
      <p:pic>
        <p:nvPicPr>
          <p:cNvPr id="241" name="Google Shape;241;p40"/>
          <p:cNvPicPr preferRelativeResize="0"/>
          <p:nvPr/>
        </p:nvPicPr>
        <p:blipFill>
          <a:blip r:embed="rId4">
            <a:alphaModFix/>
          </a:blip>
          <a:stretch>
            <a:fillRect/>
          </a:stretch>
        </p:blipFill>
        <p:spPr>
          <a:xfrm>
            <a:off x="4691428" y="887700"/>
            <a:ext cx="4324821" cy="3177995"/>
          </a:xfrm>
          <a:prstGeom prst="rect">
            <a:avLst/>
          </a:prstGeom>
          <a:noFill/>
          <a:ln>
            <a:noFill/>
          </a:ln>
        </p:spPr>
      </p:pic>
      <p:sp>
        <p:nvSpPr>
          <p:cNvPr id="242" name="Google Shape;242;p40"/>
          <p:cNvSpPr txBox="1"/>
          <p:nvPr/>
        </p:nvSpPr>
        <p:spPr>
          <a:xfrm>
            <a:off x="428075" y="4491325"/>
            <a:ext cx="86733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Taken From Unit 2, page 37-41 of the SPEC_July18_lesson_book.pdf</a:t>
            </a:r>
            <a:endParaRPr sz="15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6"/>
          <p:cNvPicPr preferRelativeResize="0"/>
          <p:nvPr/>
        </p:nvPicPr>
        <p:blipFill rotWithShape="1">
          <a:blip r:embed="rId3">
            <a:alphaModFix/>
          </a:blip>
          <a:srcRect b="0" l="0" r="7390" t="0"/>
          <a:stretch/>
        </p:blipFill>
        <p:spPr>
          <a:xfrm>
            <a:off x="-54575" y="0"/>
            <a:ext cx="9442248" cy="5646026"/>
          </a:xfrm>
          <a:prstGeom prst="rect">
            <a:avLst/>
          </a:prstGeom>
          <a:noFill/>
          <a:ln>
            <a:noFill/>
          </a:ln>
        </p:spPr>
      </p:pic>
      <p:sp>
        <p:nvSpPr>
          <p:cNvPr id="108" name="Google Shape;108;p26"/>
          <p:cNvSpPr/>
          <p:nvPr/>
        </p:nvSpPr>
        <p:spPr>
          <a:xfrm>
            <a:off x="-54575" y="2705275"/>
            <a:ext cx="8537700" cy="2031900"/>
          </a:xfrm>
          <a:prstGeom prst="rect">
            <a:avLst/>
          </a:prstGeom>
          <a:solidFill>
            <a:srgbClr val="2B63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6"/>
          <p:cNvSpPr txBox="1"/>
          <p:nvPr>
            <p:ph type="ctrTitle"/>
          </p:nvPr>
        </p:nvSpPr>
        <p:spPr>
          <a:xfrm>
            <a:off x="109600" y="2963275"/>
            <a:ext cx="8537700" cy="177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680">
                <a:solidFill>
                  <a:schemeClr val="lt1"/>
                </a:solidFill>
              </a:rPr>
              <a:t>School Seed Stewardship</a:t>
            </a:r>
            <a:endParaRPr sz="2680">
              <a:solidFill>
                <a:schemeClr val="lt1"/>
              </a:solidFill>
            </a:endParaRPr>
          </a:p>
          <a:p>
            <a:pPr indent="0" lvl="0" marL="0" rtl="0" algn="l">
              <a:spcBef>
                <a:spcPts val="0"/>
              </a:spcBef>
              <a:spcAft>
                <a:spcPts val="0"/>
              </a:spcAft>
              <a:buClr>
                <a:schemeClr val="dk1"/>
              </a:buClr>
              <a:buSzPts val="990"/>
              <a:buFont typeface="Arial"/>
              <a:buNone/>
            </a:pPr>
            <a:r>
              <a:rPr lang="en" sz="2680">
                <a:solidFill>
                  <a:schemeClr val="lt1"/>
                </a:solidFill>
              </a:rPr>
              <a:t>Bite Size Lessons</a:t>
            </a:r>
            <a:endParaRPr sz="2680">
              <a:solidFill>
                <a:srgbClr val="FFFFFF"/>
              </a:solidFill>
            </a:endParaRPr>
          </a:p>
          <a:p>
            <a:pPr indent="0" lvl="0" marL="0" rtl="0" algn="l">
              <a:spcBef>
                <a:spcPts val="0"/>
              </a:spcBef>
              <a:spcAft>
                <a:spcPts val="0"/>
              </a:spcAft>
              <a:buSzPts val="990"/>
              <a:buNone/>
            </a:pPr>
            <a:r>
              <a:rPr b="1" lang="en" sz="3880">
                <a:solidFill>
                  <a:srgbClr val="FFFFFF"/>
                </a:solidFill>
              </a:rPr>
              <a:t>How seeds travel</a:t>
            </a:r>
            <a:endParaRPr b="1" sz="3880">
              <a:solidFill>
                <a:srgbClr val="FFFFFF"/>
              </a:solidFill>
            </a:endParaRPr>
          </a:p>
          <a:p>
            <a:pPr indent="0" lvl="0" marL="0" rtl="0" algn="l">
              <a:spcBef>
                <a:spcPts val="0"/>
              </a:spcBef>
              <a:spcAft>
                <a:spcPts val="0"/>
              </a:spcAft>
              <a:buSzPts val="990"/>
              <a:buNone/>
            </a:pPr>
            <a:r>
              <a:rPr lang="en" sz="2650">
                <a:solidFill>
                  <a:srgbClr val="FFFFFF"/>
                </a:solidFill>
              </a:rPr>
              <a:t>FarmFolk CityFolk</a:t>
            </a:r>
            <a:endParaRPr sz="2650">
              <a:solidFill>
                <a:srgbClr val="FFFFFF"/>
              </a:solidFill>
            </a:endParaRPr>
          </a:p>
        </p:txBody>
      </p:sp>
      <p:pic>
        <p:nvPicPr>
          <p:cNvPr id="110" name="Google Shape;110;p26"/>
          <p:cNvPicPr preferRelativeResize="0"/>
          <p:nvPr/>
        </p:nvPicPr>
        <p:blipFill>
          <a:blip r:embed="rId4">
            <a:alphaModFix/>
          </a:blip>
          <a:stretch>
            <a:fillRect/>
          </a:stretch>
        </p:blipFill>
        <p:spPr>
          <a:xfrm>
            <a:off x="359925" y="209250"/>
            <a:ext cx="2482476" cy="1100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4"/>
        </a:solidFill>
      </p:bgPr>
    </p:bg>
    <p:spTree>
      <p:nvGrpSpPr>
        <p:cNvPr id="114" name="Shape 114"/>
        <p:cNvGrpSpPr/>
        <p:nvPr/>
      </p:nvGrpSpPr>
      <p:grpSpPr>
        <a:xfrm>
          <a:off x="0" y="0"/>
          <a:ext cx="0" cy="0"/>
          <a:chOff x="0" y="0"/>
          <a:chExt cx="0" cy="0"/>
        </a:xfrm>
      </p:grpSpPr>
      <p:sp>
        <p:nvSpPr>
          <p:cNvPr id="115" name="Google Shape;115;p27"/>
          <p:cNvSpPr/>
          <p:nvPr/>
        </p:nvSpPr>
        <p:spPr>
          <a:xfrm>
            <a:off x="0" y="0"/>
            <a:ext cx="9180300" cy="774000"/>
          </a:xfrm>
          <a:prstGeom prst="rect">
            <a:avLst/>
          </a:prstGeom>
          <a:solidFill>
            <a:srgbClr val="2B6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7"/>
          <p:cNvSpPr txBox="1"/>
          <p:nvPr>
            <p:ph idx="1" type="subTitle"/>
          </p:nvPr>
        </p:nvSpPr>
        <p:spPr>
          <a:xfrm>
            <a:off x="0" y="1690850"/>
            <a:ext cx="9144000" cy="15777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852"/>
              <a:buNone/>
            </a:pPr>
            <a:r>
              <a:rPr lang="en" sz="3500">
                <a:solidFill>
                  <a:schemeClr val="dk1"/>
                </a:solidFill>
                <a:latin typeface="Arial"/>
                <a:ea typeface="Arial"/>
                <a:cs typeface="Arial"/>
                <a:sym typeface="Arial"/>
              </a:rPr>
              <a:t>We care for seeds because</a:t>
            </a:r>
            <a:endParaRPr sz="3500">
              <a:solidFill>
                <a:schemeClr val="dk1"/>
              </a:solidFill>
              <a:latin typeface="Arial"/>
              <a:ea typeface="Arial"/>
              <a:cs typeface="Arial"/>
              <a:sym typeface="Arial"/>
            </a:endParaRPr>
          </a:p>
          <a:p>
            <a:pPr indent="0" lvl="0" marL="0" rtl="0" algn="ctr">
              <a:lnSpc>
                <a:spcPct val="80000"/>
              </a:lnSpc>
              <a:spcBef>
                <a:spcPts val="0"/>
              </a:spcBef>
              <a:spcAft>
                <a:spcPts val="0"/>
              </a:spcAft>
              <a:buSzPts val="852"/>
              <a:buNone/>
            </a:pPr>
            <a:r>
              <a:rPr lang="en" sz="3500">
                <a:solidFill>
                  <a:schemeClr val="dk1"/>
                </a:solidFill>
                <a:latin typeface="Arial"/>
                <a:ea typeface="Arial"/>
                <a:cs typeface="Arial"/>
                <a:sym typeface="Arial"/>
              </a:rPr>
              <a:t> they have always cared for us</a:t>
            </a:r>
            <a:endParaRPr sz="3500">
              <a:solidFill>
                <a:schemeClr val="dk1"/>
              </a:solidFill>
              <a:latin typeface="Arial"/>
              <a:ea typeface="Arial"/>
              <a:cs typeface="Arial"/>
              <a:sym typeface="Arial"/>
            </a:endParaRPr>
          </a:p>
        </p:txBody>
      </p:sp>
      <p:pic>
        <p:nvPicPr>
          <p:cNvPr id="117" name="Google Shape;117;p27"/>
          <p:cNvPicPr preferRelativeResize="0"/>
          <p:nvPr/>
        </p:nvPicPr>
        <p:blipFill>
          <a:blip r:embed="rId3">
            <a:alphaModFix/>
          </a:blip>
          <a:stretch>
            <a:fillRect/>
          </a:stretch>
        </p:blipFill>
        <p:spPr>
          <a:xfrm>
            <a:off x="8188650" y="4185400"/>
            <a:ext cx="548351" cy="646500"/>
          </a:xfrm>
          <a:prstGeom prst="rect">
            <a:avLst/>
          </a:prstGeom>
          <a:noFill/>
          <a:ln>
            <a:noFill/>
          </a:ln>
        </p:spPr>
      </p:pic>
      <p:sp>
        <p:nvSpPr>
          <p:cNvPr id="118" name="Google Shape;118;p27"/>
          <p:cNvSpPr txBox="1"/>
          <p:nvPr/>
        </p:nvSpPr>
        <p:spPr>
          <a:xfrm>
            <a:off x="259875" y="63750"/>
            <a:ext cx="4985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lt1"/>
                </a:solidFill>
              </a:rPr>
              <a:t>Seed Acknowledgement</a:t>
            </a:r>
            <a:endParaRPr b="1" sz="2500">
              <a:solidFill>
                <a:schemeClr val="lt1"/>
              </a:solidFill>
            </a:endParaRPr>
          </a:p>
        </p:txBody>
      </p:sp>
      <p:pic>
        <p:nvPicPr>
          <p:cNvPr id="119" name="Google Shape;119;p27"/>
          <p:cNvPicPr preferRelativeResize="0"/>
          <p:nvPr/>
        </p:nvPicPr>
        <p:blipFill rotWithShape="1">
          <a:blip r:embed="rId4">
            <a:alphaModFix/>
          </a:blip>
          <a:srcRect b="60691" l="0" r="0" t="0"/>
          <a:stretch/>
        </p:blipFill>
        <p:spPr>
          <a:xfrm>
            <a:off x="558350" y="2491800"/>
            <a:ext cx="8027310" cy="157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8"/>
          <p:cNvSpPr txBox="1"/>
          <p:nvPr>
            <p:ph type="title"/>
          </p:nvPr>
        </p:nvSpPr>
        <p:spPr>
          <a:xfrm>
            <a:off x="311700" y="100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are seeds important?</a:t>
            </a:r>
            <a:endParaRPr/>
          </a:p>
        </p:txBody>
      </p:sp>
      <p:sp>
        <p:nvSpPr>
          <p:cNvPr id="125" name="Google Shape;125;p28"/>
          <p:cNvSpPr txBox="1"/>
          <p:nvPr>
            <p:ph idx="1" type="body"/>
          </p:nvPr>
        </p:nvSpPr>
        <p:spPr>
          <a:xfrm>
            <a:off x="314175" y="1348100"/>
            <a:ext cx="49095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0" lang="en"/>
              <a:t>Where do they come from?</a:t>
            </a:r>
            <a:endParaRPr b="0"/>
          </a:p>
          <a:p>
            <a:pPr indent="-342900" lvl="0" marL="457200" rtl="0" algn="l">
              <a:spcBef>
                <a:spcPts val="0"/>
              </a:spcBef>
              <a:spcAft>
                <a:spcPts val="0"/>
              </a:spcAft>
              <a:buSzPts val="1800"/>
              <a:buChar char="●"/>
            </a:pPr>
            <a:r>
              <a:rPr b="0" lang="en"/>
              <a:t>Are they important? Why?</a:t>
            </a:r>
            <a:endParaRPr b="0"/>
          </a:p>
          <a:p>
            <a:pPr indent="-342900" lvl="0" marL="457200" rtl="0" algn="l">
              <a:spcBef>
                <a:spcPts val="0"/>
              </a:spcBef>
              <a:spcAft>
                <a:spcPts val="0"/>
              </a:spcAft>
              <a:buSzPts val="1800"/>
              <a:buChar char="●"/>
            </a:pPr>
            <a:r>
              <a:rPr b="0" lang="en"/>
              <a:t>Why would a plant put </a:t>
            </a:r>
            <a:r>
              <a:rPr b="0" lang="en"/>
              <a:t>so</a:t>
            </a:r>
            <a:r>
              <a:rPr b="0" lang="en"/>
              <a:t> much energy into producing a seed?</a:t>
            </a:r>
            <a:endParaRPr b="0"/>
          </a:p>
          <a:p>
            <a:pPr indent="-342900" lvl="0" marL="457200" rtl="0" algn="l">
              <a:spcBef>
                <a:spcPts val="0"/>
              </a:spcBef>
              <a:spcAft>
                <a:spcPts val="0"/>
              </a:spcAft>
              <a:buSzPts val="1800"/>
              <a:buChar char="●"/>
            </a:pPr>
            <a:r>
              <a:rPr b="0" lang="en"/>
              <a:t>What’s the biggest seed you can think of? </a:t>
            </a:r>
            <a:endParaRPr b="0"/>
          </a:p>
        </p:txBody>
      </p:sp>
      <p:pic>
        <p:nvPicPr>
          <p:cNvPr id="126" name="Google Shape;126;p28"/>
          <p:cNvPicPr preferRelativeResize="0"/>
          <p:nvPr/>
        </p:nvPicPr>
        <p:blipFill>
          <a:blip r:embed="rId3">
            <a:alphaModFix/>
          </a:blip>
          <a:stretch>
            <a:fillRect/>
          </a:stretch>
        </p:blipFill>
        <p:spPr>
          <a:xfrm>
            <a:off x="8188657" y="4202850"/>
            <a:ext cx="533550" cy="629050"/>
          </a:xfrm>
          <a:prstGeom prst="rect">
            <a:avLst/>
          </a:prstGeom>
          <a:noFill/>
          <a:ln>
            <a:noFill/>
          </a:ln>
        </p:spPr>
      </p:pic>
      <p:pic>
        <p:nvPicPr>
          <p:cNvPr id="127" name="Google Shape;127;p28"/>
          <p:cNvPicPr preferRelativeResize="0"/>
          <p:nvPr/>
        </p:nvPicPr>
        <p:blipFill rotWithShape="1">
          <a:blip r:embed="rId4">
            <a:alphaModFix/>
          </a:blip>
          <a:srcRect b="10369" l="30684" r="30684" t="11131"/>
          <a:stretch/>
        </p:blipFill>
        <p:spPr>
          <a:xfrm>
            <a:off x="5370675" y="1067225"/>
            <a:ext cx="2573575" cy="3697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9"/>
          <p:cNvSpPr txBox="1"/>
          <p:nvPr>
            <p:ph idx="1" type="body"/>
          </p:nvPr>
        </p:nvSpPr>
        <p:spPr>
          <a:xfrm>
            <a:off x="235500" y="1214125"/>
            <a:ext cx="4273800" cy="3202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b="0">
              <a:solidFill>
                <a:srgbClr val="000000"/>
              </a:solidFill>
            </a:endParaRPr>
          </a:p>
          <a:p>
            <a:pPr indent="0" lvl="0" marL="0" rtl="0" algn="l">
              <a:lnSpc>
                <a:spcPct val="100000"/>
              </a:lnSpc>
              <a:spcBef>
                <a:spcPts val="0"/>
              </a:spcBef>
              <a:spcAft>
                <a:spcPts val="0"/>
              </a:spcAft>
              <a:buNone/>
            </a:pPr>
            <a:r>
              <a:rPr b="0" lang="en">
                <a:solidFill>
                  <a:schemeClr val="dk1"/>
                </a:solidFill>
              </a:rPr>
              <a:t>Who has put a seed in soil before?</a:t>
            </a:r>
            <a:endParaRPr b="0">
              <a:solidFill>
                <a:schemeClr val="dk1"/>
              </a:solidFill>
            </a:endParaRPr>
          </a:p>
          <a:p>
            <a:pPr indent="0" lvl="0" marL="0" rtl="0" algn="l">
              <a:lnSpc>
                <a:spcPct val="100000"/>
              </a:lnSpc>
              <a:spcBef>
                <a:spcPts val="0"/>
              </a:spcBef>
              <a:spcAft>
                <a:spcPts val="0"/>
              </a:spcAft>
              <a:buNone/>
            </a:pPr>
            <a:r>
              <a:t/>
            </a:r>
            <a:endParaRPr b="0">
              <a:solidFill>
                <a:schemeClr val="dk1"/>
              </a:solidFill>
            </a:endParaRPr>
          </a:p>
          <a:p>
            <a:pPr indent="-342900" lvl="0" marL="457200" rtl="0" algn="l">
              <a:lnSpc>
                <a:spcPct val="100000"/>
              </a:lnSpc>
              <a:spcBef>
                <a:spcPts val="0"/>
              </a:spcBef>
              <a:spcAft>
                <a:spcPts val="0"/>
              </a:spcAft>
              <a:buClr>
                <a:schemeClr val="dk1"/>
              </a:buClr>
              <a:buSzPts val="1800"/>
              <a:buChar char="●"/>
            </a:pPr>
            <a:r>
              <a:rPr b="0" lang="en">
                <a:solidFill>
                  <a:schemeClr val="dk1"/>
                </a:solidFill>
              </a:rPr>
              <a:t>What we know: When you put a seed in the ground, it grows into a plant</a:t>
            </a:r>
            <a:endParaRPr b="0">
              <a:solidFill>
                <a:schemeClr val="dk1"/>
              </a:solidFill>
            </a:endParaRPr>
          </a:p>
          <a:p>
            <a:pPr indent="0" lvl="0" marL="0" rtl="0" algn="l">
              <a:lnSpc>
                <a:spcPct val="100000"/>
              </a:lnSpc>
              <a:spcBef>
                <a:spcPts val="0"/>
              </a:spcBef>
              <a:spcAft>
                <a:spcPts val="0"/>
              </a:spcAft>
              <a:buNone/>
            </a:pPr>
            <a:r>
              <a:t/>
            </a:r>
            <a:endParaRPr b="0">
              <a:solidFill>
                <a:srgbClr val="000000"/>
              </a:solidFill>
            </a:endParaRPr>
          </a:p>
          <a:p>
            <a:pPr indent="0" lvl="0" marL="0" rtl="0" algn="l">
              <a:lnSpc>
                <a:spcPct val="100000"/>
              </a:lnSpc>
              <a:spcBef>
                <a:spcPts val="0"/>
              </a:spcBef>
              <a:spcAft>
                <a:spcPts val="0"/>
              </a:spcAft>
              <a:buNone/>
            </a:pPr>
            <a:r>
              <a:rPr b="0" lang="en">
                <a:solidFill>
                  <a:srgbClr val="000000"/>
                </a:solidFill>
              </a:rPr>
              <a:t>But where does the seed come from to begin with? How does it get to where it starts growing?</a:t>
            </a:r>
            <a:endParaRPr b="0">
              <a:solidFill>
                <a:srgbClr val="000000"/>
              </a:solidFill>
            </a:endParaRPr>
          </a:p>
        </p:txBody>
      </p:sp>
      <p:sp>
        <p:nvSpPr>
          <p:cNvPr id="133" name="Google Shape;133;p29"/>
          <p:cNvSpPr txBox="1"/>
          <p:nvPr>
            <p:ph type="title"/>
          </p:nvPr>
        </p:nvSpPr>
        <p:spPr>
          <a:xfrm>
            <a:off x="311700" y="100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Lifecycle of a </a:t>
            </a:r>
            <a:r>
              <a:rPr lang="en"/>
              <a:t>P</a:t>
            </a:r>
            <a:r>
              <a:rPr b="1" lang="en"/>
              <a:t>lant</a:t>
            </a:r>
            <a:endParaRPr b="1"/>
          </a:p>
          <a:p>
            <a:pPr indent="0" lvl="0" marL="0" rtl="0" algn="l">
              <a:spcBef>
                <a:spcPts val="0"/>
              </a:spcBef>
              <a:spcAft>
                <a:spcPts val="0"/>
              </a:spcAft>
              <a:buNone/>
            </a:pPr>
            <a:r>
              <a:t/>
            </a:r>
            <a:endParaRPr b="1" sz="1022"/>
          </a:p>
          <a:p>
            <a:pPr indent="0" lvl="0" marL="0" rtl="0" algn="l">
              <a:spcBef>
                <a:spcPts val="0"/>
              </a:spcBef>
              <a:spcAft>
                <a:spcPts val="0"/>
              </a:spcAft>
              <a:buNone/>
            </a:pPr>
            <a:r>
              <a:t/>
            </a:r>
            <a:endParaRPr b="1" sz="2577"/>
          </a:p>
        </p:txBody>
      </p:sp>
      <p:pic>
        <p:nvPicPr>
          <p:cNvPr id="134" name="Google Shape;134;p29"/>
          <p:cNvPicPr preferRelativeResize="0"/>
          <p:nvPr/>
        </p:nvPicPr>
        <p:blipFill>
          <a:blip r:embed="rId3">
            <a:alphaModFix/>
          </a:blip>
          <a:stretch>
            <a:fillRect/>
          </a:stretch>
        </p:blipFill>
        <p:spPr>
          <a:xfrm>
            <a:off x="8188657" y="4202850"/>
            <a:ext cx="533550" cy="629050"/>
          </a:xfrm>
          <a:prstGeom prst="rect">
            <a:avLst/>
          </a:prstGeom>
          <a:noFill/>
          <a:ln>
            <a:noFill/>
          </a:ln>
        </p:spPr>
      </p:pic>
      <p:pic>
        <p:nvPicPr>
          <p:cNvPr id="135" name="Google Shape;135;p29"/>
          <p:cNvPicPr preferRelativeResize="0"/>
          <p:nvPr/>
        </p:nvPicPr>
        <p:blipFill>
          <a:blip r:embed="rId4">
            <a:alphaModFix/>
          </a:blip>
          <a:stretch>
            <a:fillRect/>
          </a:stretch>
        </p:blipFill>
        <p:spPr>
          <a:xfrm>
            <a:off x="4572000" y="1451075"/>
            <a:ext cx="3322898" cy="2751775"/>
          </a:xfrm>
          <a:prstGeom prst="rect">
            <a:avLst/>
          </a:prstGeom>
          <a:noFill/>
          <a:ln>
            <a:noFill/>
          </a:ln>
        </p:spPr>
      </p:pic>
      <p:sp>
        <p:nvSpPr>
          <p:cNvPr id="136" name="Google Shape;136;p29"/>
          <p:cNvSpPr txBox="1"/>
          <p:nvPr/>
        </p:nvSpPr>
        <p:spPr>
          <a:xfrm>
            <a:off x="4509225" y="4202850"/>
            <a:ext cx="3524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Photo Credit: science4fun.info/life-cycle-of-plants</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0"/>
          <p:cNvSpPr txBox="1"/>
          <p:nvPr>
            <p:ph type="title"/>
          </p:nvPr>
        </p:nvSpPr>
        <p:spPr>
          <a:xfrm>
            <a:off x="311700" y="100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How Do Seeds Move?</a:t>
            </a:r>
            <a:endParaRPr b="1"/>
          </a:p>
        </p:txBody>
      </p:sp>
      <p:pic>
        <p:nvPicPr>
          <p:cNvPr id="142" name="Google Shape;142;p30"/>
          <p:cNvPicPr preferRelativeResize="0"/>
          <p:nvPr/>
        </p:nvPicPr>
        <p:blipFill rotWithShape="1">
          <a:blip r:embed="rId3">
            <a:alphaModFix/>
          </a:blip>
          <a:srcRect b="29436" l="6796" r="5283" t="32130"/>
          <a:stretch/>
        </p:blipFill>
        <p:spPr>
          <a:xfrm>
            <a:off x="159300" y="1441625"/>
            <a:ext cx="4412699" cy="3429226"/>
          </a:xfrm>
          <a:prstGeom prst="rect">
            <a:avLst/>
          </a:prstGeom>
          <a:noFill/>
          <a:ln>
            <a:noFill/>
          </a:ln>
        </p:spPr>
      </p:pic>
      <p:sp>
        <p:nvSpPr>
          <p:cNvPr id="143" name="Google Shape;143;p30"/>
          <p:cNvSpPr txBox="1"/>
          <p:nvPr/>
        </p:nvSpPr>
        <p:spPr>
          <a:xfrm>
            <a:off x="1393350" y="963475"/>
            <a:ext cx="778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44" name="Google Shape;144;p30"/>
          <p:cNvPicPr preferRelativeResize="0"/>
          <p:nvPr/>
        </p:nvPicPr>
        <p:blipFill rotWithShape="1">
          <a:blip r:embed="rId4">
            <a:alphaModFix/>
          </a:blip>
          <a:srcRect b="47224" l="6268" r="8799" t="19930"/>
          <a:stretch/>
        </p:blipFill>
        <p:spPr>
          <a:xfrm>
            <a:off x="4832225" y="1653800"/>
            <a:ext cx="3572276" cy="2455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1"/>
          <p:cNvSpPr txBox="1"/>
          <p:nvPr/>
        </p:nvSpPr>
        <p:spPr>
          <a:xfrm>
            <a:off x="260625" y="141750"/>
            <a:ext cx="6058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lt1"/>
                </a:solidFill>
              </a:rPr>
              <a:t>How Do Seeds Move Around? </a:t>
            </a:r>
            <a:endParaRPr b="1" sz="2500">
              <a:solidFill>
                <a:schemeClr val="lt1"/>
              </a:solidFill>
            </a:endParaRPr>
          </a:p>
        </p:txBody>
      </p:sp>
      <p:sp>
        <p:nvSpPr>
          <p:cNvPr id="150" name="Google Shape;150;p31"/>
          <p:cNvSpPr txBox="1"/>
          <p:nvPr/>
        </p:nvSpPr>
        <p:spPr>
          <a:xfrm>
            <a:off x="260625" y="986800"/>
            <a:ext cx="4560000" cy="434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rPr>
              <a:t>Which are true which are false </a:t>
            </a:r>
            <a:endParaRPr sz="1800">
              <a:solidFill>
                <a:schemeClr val="dk1"/>
              </a:solidFill>
            </a:endParaRPr>
          </a:p>
          <a:p>
            <a:pPr indent="0" lvl="0" marL="0" rtl="0" algn="l">
              <a:lnSpc>
                <a:spcPct val="115000"/>
              </a:lnSpc>
              <a:spcBef>
                <a:spcPts val="1200"/>
              </a:spcBef>
              <a:spcAft>
                <a:spcPts val="0"/>
              </a:spcAft>
              <a:buNone/>
            </a:pPr>
            <a:r>
              <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A) By wind</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B) By water </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800">
                <a:solidFill>
                  <a:schemeClr val="dk1"/>
                </a:solidFill>
              </a:rPr>
              <a:t>C) By shaking	</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800">
                <a:solidFill>
                  <a:schemeClr val="dk1"/>
                </a:solidFill>
              </a:rPr>
              <a:t>D) By explosions</a:t>
            </a:r>
            <a:endParaRPr sz="1800">
              <a:solidFill>
                <a:schemeClr val="dk1"/>
              </a:solidFill>
            </a:endParaRPr>
          </a:p>
          <a:p>
            <a:pPr indent="0" lvl="0" marL="0" rtl="0" algn="l">
              <a:lnSpc>
                <a:spcPct val="115000"/>
              </a:lnSpc>
              <a:spcBef>
                <a:spcPts val="1200"/>
              </a:spcBef>
              <a:spcAft>
                <a:spcPts val="0"/>
              </a:spcAft>
              <a:buNone/>
            </a:pPr>
            <a:r>
              <a:t/>
            </a:r>
            <a:endParaRPr sz="2000">
              <a:solidFill>
                <a:schemeClr val="dk1"/>
              </a:solidFill>
            </a:endParaRPr>
          </a:p>
          <a:p>
            <a:pPr indent="0" lvl="0" marL="457200" rtl="0" algn="l">
              <a:lnSpc>
                <a:spcPct val="115000"/>
              </a:lnSpc>
              <a:spcBef>
                <a:spcPts val="1200"/>
              </a:spcBef>
              <a:spcAft>
                <a:spcPts val="0"/>
              </a:spcAft>
              <a:buNone/>
            </a:pPr>
            <a:r>
              <a:t/>
            </a:r>
            <a:endParaRPr sz="2000">
              <a:solidFill>
                <a:schemeClr val="dk1"/>
              </a:solidFill>
            </a:endParaRPr>
          </a:p>
          <a:p>
            <a:pPr indent="457200" lvl="0" marL="0" rtl="0" algn="l">
              <a:lnSpc>
                <a:spcPct val="115000"/>
              </a:lnSpc>
              <a:spcBef>
                <a:spcPts val="1200"/>
              </a:spcBef>
              <a:spcAft>
                <a:spcPts val="1200"/>
              </a:spcAft>
              <a:buNone/>
            </a:pPr>
            <a:r>
              <a:t/>
            </a:r>
            <a:endParaRPr sz="2000">
              <a:solidFill>
                <a:schemeClr val="dk1"/>
              </a:solidFill>
            </a:endParaRPr>
          </a:p>
        </p:txBody>
      </p:sp>
      <p:pic>
        <p:nvPicPr>
          <p:cNvPr id="151" name="Google Shape;151;p31"/>
          <p:cNvPicPr preferRelativeResize="0"/>
          <p:nvPr/>
        </p:nvPicPr>
        <p:blipFill>
          <a:blip r:embed="rId3">
            <a:alphaModFix/>
          </a:blip>
          <a:stretch>
            <a:fillRect/>
          </a:stretch>
        </p:blipFill>
        <p:spPr>
          <a:xfrm>
            <a:off x="8188657" y="4202850"/>
            <a:ext cx="533550" cy="629050"/>
          </a:xfrm>
          <a:prstGeom prst="rect">
            <a:avLst/>
          </a:prstGeom>
          <a:noFill/>
          <a:ln>
            <a:noFill/>
          </a:ln>
        </p:spPr>
      </p:pic>
      <p:sp>
        <p:nvSpPr>
          <p:cNvPr id="152" name="Google Shape;152;p31"/>
          <p:cNvSpPr txBox="1"/>
          <p:nvPr/>
        </p:nvSpPr>
        <p:spPr>
          <a:xfrm>
            <a:off x="4513738" y="1577800"/>
            <a:ext cx="2986800" cy="150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000">
              <a:solidFill>
                <a:schemeClr val="dk1"/>
              </a:solidFill>
              <a:latin typeface="Nunito"/>
              <a:ea typeface="Nunito"/>
              <a:cs typeface="Nunito"/>
              <a:sym typeface="Nunito"/>
            </a:endParaRPr>
          </a:p>
          <a:p>
            <a:pPr indent="0" lvl="0" marL="457200" rtl="0" algn="l">
              <a:lnSpc>
                <a:spcPct val="115000"/>
              </a:lnSpc>
              <a:spcBef>
                <a:spcPts val="1200"/>
              </a:spcBef>
              <a:spcAft>
                <a:spcPts val="0"/>
              </a:spcAft>
              <a:buNone/>
            </a:pPr>
            <a:r>
              <a:t/>
            </a:r>
            <a:endParaRPr sz="2000">
              <a:solidFill>
                <a:schemeClr val="dk1"/>
              </a:solidFill>
              <a:latin typeface="Nunito"/>
              <a:ea typeface="Nunito"/>
              <a:cs typeface="Nunito"/>
              <a:sym typeface="Nunito"/>
            </a:endParaRPr>
          </a:p>
          <a:p>
            <a:pPr indent="457200" lvl="0" marL="0" rtl="0" algn="l">
              <a:lnSpc>
                <a:spcPct val="115000"/>
              </a:lnSpc>
              <a:spcBef>
                <a:spcPts val="1200"/>
              </a:spcBef>
              <a:spcAft>
                <a:spcPts val="1200"/>
              </a:spcAft>
              <a:buNone/>
            </a:pPr>
            <a:r>
              <a:t/>
            </a:r>
            <a:endParaRPr sz="2000">
              <a:solidFill>
                <a:schemeClr val="dk1"/>
              </a:solidFill>
              <a:latin typeface="Nunito"/>
              <a:ea typeface="Nunito"/>
              <a:cs typeface="Nunito"/>
              <a:sym typeface="Nunito"/>
            </a:endParaRPr>
          </a:p>
        </p:txBody>
      </p:sp>
      <p:pic>
        <p:nvPicPr>
          <p:cNvPr id="153" name="Google Shape;153;p31"/>
          <p:cNvPicPr preferRelativeResize="0"/>
          <p:nvPr/>
        </p:nvPicPr>
        <p:blipFill rotWithShape="1">
          <a:blip r:embed="rId4">
            <a:alphaModFix/>
          </a:blip>
          <a:srcRect b="9084" l="6880" r="9000" t="13927"/>
          <a:stretch/>
        </p:blipFill>
        <p:spPr>
          <a:xfrm>
            <a:off x="3467100" y="1652815"/>
            <a:ext cx="4560000" cy="29504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1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1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Effect filter="fade" transition="in">
                                      <p:cBhvr>
                                        <p:cTn dur="1000"/>
                                        <p:tgtEl>
                                          <p:spTgt spid="1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Effect filter="fade" transition="in">
                                      <p:cBhvr>
                                        <p:cTn dur="1000"/>
                                        <p:tgtEl>
                                          <p:spTgt spid="1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animEffect filter="fade" transition="in">
                                      <p:cBhvr>
                                        <p:cTn dur="1000"/>
                                        <p:tgtEl>
                                          <p:spTgt spid="15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5" st="5"/>
                                            </p:txEl>
                                          </p:spTgt>
                                        </p:tgtEl>
                                        <p:attrNameLst>
                                          <p:attrName>style.visibility</p:attrName>
                                        </p:attrNameLst>
                                      </p:cBhvr>
                                      <p:to>
                                        <p:strVal val="visible"/>
                                      </p:to>
                                    </p:set>
                                    <p:animEffect filter="fade" transition="in">
                                      <p:cBhvr>
                                        <p:cTn dur="1000"/>
                                        <p:tgtEl>
                                          <p:spTgt spid="15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6" st="6"/>
                                            </p:txEl>
                                          </p:spTgt>
                                        </p:tgtEl>
                                        <p:attrNameLst>
                                          <p:attrName>style.visibility</p:attrName>
                                        </p:attrNameLst>
                                      </p:cBhvr>
                                      <p:to>
                                        <p:strVal val="visible"/>
                                      </p:to>
                                    </p:set>
                                    <p:animEffect filter="fade" transition="in">
                                      <p:cBhvr>
                                        <p:cTn dur="1000"/>
                                        <p:tgtEl>
                                          <p:spTgt spid="15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7" st="7"/>
                                            </p:txEl>
                                          </p:spTgt>
                                        </p:tgtEl>
                                        <p:attrNameLst>
                                          <p:attrName>style.visibility</p:attrName>
                                        </p:attrNameLst>
                                      </p:cBhvr>
                                      <p:to>
                                        <p:strVal val="visible"/>
                                      </p:to>
                                    </p:set>
                                    <p:animEffect filter="fade" transition="in">
                                      <p:cBhvr>
                                        <p:cTn dur="1000"/>
                                        <p:tgtEl>
                                          <p:spTgt spid="15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8" st="8"/>
                                            </p:txEl>
                                          </p:spTgt>
                                        </p:tgtEl>
                                        <p:attrNameLst>
                                          <p:attrName>style.visibility</p:attrName>
                                        </p:attrNameLst>
                                      </p:cBhvr>
                                      <p:to>
                                        <p:strVal val="visible"/>
                                      </p:to>
                                    </p:set>
                                    <p:animEffect filter="fade" transition="in">
                                      <p:cBhvr>
                                        <p:cTn dur="1000"/>
                                        <p:tgtEl>
                                          <p:spTgt spid="15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2"/>
          <p:cNvSpPr txBox="1"/>
          <p:nvPr/>
        </p:nvSpPr>
        <p:spPr>
          <a:xfrm>
            <a:off x="260625" y="141750"/>
            <a:ext cx="6058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500">
                <a:solidFill>
                  <a:schemeClr val="lt1"/>
                </a:solidFill>
              </a:rPr>
              <a:t>How Do Seeds Move Around? </a:t>
            </a:r>
            <a:endParaRPr b="1" sz="2500">
              <a:solidFill>
                <a:schemeClr val="lt1"/>
              </a:solidFill>
            </a:endParaRPr>
          </a:p>
          <a:p>
            <a:pPr indent="0" lvl="0" marL="0" rtl="0" algn="l">
              <a:spcBef>
                <a:spcPts val="0"/>
              </a:spcBef>
              <a:spcAft>
                <a:spcPts val="0"/>
              </a:spcAft>
              <a:buNone/>
            </a:pPr>
            <a:r>
              <a:t/>
            </a:r>
            <a:endParaRPr b="1" sz="2500">
              <a:solidFill>
                <a:schemeClr val="lt1"/>
              </a:solidFill>
              <a:latin typeface="Nunito"/>
              <a:ea typeface="Nunito"/>
              <a:cs typeface="Nunito"/>
              <a:sym typeface="Nunito"/>
            </a:endParaRPr>
          </a:p>
        </p:txBody>
      </p:sp>
      <p:sp>
        <p:nvSpPr>
          <p:cNvPr id="159" name="Google Shape;159;p32"/>
          <p:cNvSpPr txBox="1"/>
          <p:nvPr/>
        </p:nvSpPr>
        <p:spPr>
          <a:xfrm>
            <a:off x="5332325" y="945700"/>
            <a:ext cx="3347700" cy="9342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 sz="1800">
                <a:solidFill>
                  <a:schemeClr val="dk1"/>
                </a:solidFill>
              </a:rPr>
              <a:t>By popping/exploding</a:t>
            </a:r>
            <a:endParaRPr sz="1800">
              <a:solidFill>
                <a:schemeClr val="dk1"/>
              </a:solidFill>
            </a:endParaRPr>
          </a:p>
          <a:p>
            <a:pPr indent="457200" lvl="0" marL="0" rtl="0" algn="l">
              <a:lnSpc>
                <a:spcPct val="115000"/>
              </a:lnSpc>
              <a:spcBef>
                <a:spcPts val="1200"/>
              </a:spcBef>
              <a:spcAft>
                <a:spcPts val="1200"/>
              </a:spcAft>
              <a:buNone/>
            </a:pPr>
            <a:r>
              <a:t/>
            </a:r>
            <a:endParaRPr sz="1800">
              <a:solidFill>
                <a:schemeClr val="dk1"/>
              </a:solidFill>
            </a:endParaRPr>
          </a:p>
        </p:txBody>
      </p:sp>
      <p:pic>
        <p:nvPicPr>
          <p:cNvPr id="160" name="Google Shape;160;p32"/>
          <p:cNvPicPr preferRelativeResize="0"/>
          <p:nvPr/>
        </p:nvPicPr>
        <p:blipFill>
          <a:blip r:embed="rId3">
            <a:alphaModFix/>
          </a:blip>
          <a:stretch>
            <a:fillRect/>
          </a:stretch>
        </p:blipFill>
        <p:spPr>
          <a:xfrm>
            <a:off x="8188657" y="4202850"/>
            <a:ext cx="533550" cy="629050"/>
          </a:xfrm>
          <a:prstGeom prst="rect">
            <a:avLst/>
          </a:prstGeom>
          <a:noFill/>
          <a:ln>
            <a:noFill/>
          </a:ln>
        </p:spPr>
      </p:pic>
      <p:pic>
        <p:nvPicPr>
          <p:cNvPr descr="Grade 5_Science_Growing Plants" id="161" name="Google Shape;161;p32" title="Seed Dispersal by Explosion">
            <a:hlinkClick r:id="rId4"/>
          </p:cNvPr>
          <p:cNvPicPr preferRelativeResize="0"/>
          <p:nvPr/>
        </p:nvPicPr>
        <p:blipFill>
          <a:blip r:embed="rId5">
            <a:alphaModFix/>
          </a:blip>
          <a:stretch>
            <a:fillRect/>
          </a:stretch>
        </p:blipFill>
        <p:spPr>
          <a:xfrm>
            <a:off x="5681226" y="1437700"/>
            <a:ext cx="3237925" cy="2428450"/>
          </a:xfrm>
          <a:prstGeom prst="rect">
            <a:avLst/>
          </a:prstGeom>
          <a:noFill/>
          <a:ln>
            <a:noFill/>
          </a:ln>
        </p:spPr>
      </p:pic>
      <p:pic>
        <p:nvPicPr>
          <p:cNvPr id="162" name="Google Shape;162;p32"/>
          <p:cNvPicPr preferRelativeResize="0"/>
          <p:nvPr/>
        </p:nvPicPr>
        <p:blipFill rotWithShape="1">
          <a:blip r:embed="rId6">
            <a:alphaModFix/>
          </a:blip>
          <a:srcRect b="0" l="6688" r="16162" t="21104"/>
          <a:stretch/>
        </p:blipFill>
        <p:spPr>
          <a:xfrm>
            <a:off x="3201175" y="1642800"/>
            <a:ext cx="2388300" cy="3256428"/>
          </a:xfrm>
          <a:prstGeom prst="rect">
            <a:avLst/>
          </a:prstGeom>
          <a:noFill/>
          <a:ln>
            <a:noFill/>
          </a:ln>
        </p:spPr>
      </p:pic>
      <p:sp>
        <p:nvSpPr>
          <p:cNvPr id="163" name="Google Shape;163;p32"/>
          <p:cNvSpPr txBox="1"/>
          <p:nvPr/>
        </p:nvSpPr>
        <p:spPr>
          <a:xfrm>
            <a:off x="3173350" y="1168700"/>
            <a:ext cx="2388300" cy="147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rPr>
              <a:t>Shakers</a:t>
            </a:r>
            <a:endParaRPr sz="1800">
              <a:solidFill>
                <a:schemeClr val="dk1"/>
              </a:solidFill>
            </a:endParaRPr>
          </a:p>
          <a:p>
            <a:pPr indent="0" lvl="0" marL="457200" rtl="0" algn="l">
              <a:lnSpc>
                <a:spcPct val="115000"/>
              </a:lnSpc>
              <a:spcBef>
                <a:spcPts val="1200"/>
              </a:spcBef>
              <a:spcAft>
                <a:spcPts val="0"/>
              </a:spcAft>
              <a:buNone/>
            </a:pPr>
            <a:r>
              <a:t/>
            </a:r>
            <a:endParaRPr sz="2000">
              <a:solidFill>
                <a:schemeClr val="dk1"/>
              </a:solidFill>
              <a:latin typeface="Nunito"/>
              <a:ea typeface="Nunito"/>
              <a:cs typeface="Nunito"/>
              <a:sym typeface="Nunito"/>
            </a:endParaRPr>
          </a:p>
          <a:p>
            <a:pPr indent="457200" lvl="0" marL="0" rtl="0" algn="l">
              <a:lnSpc>
                <a:spcPct val="115000"/>
              </a:lnSpc>
              <a:spcBef>
                <a:spcPts val="1200"/>
              </a:spcBef>
              <a:spcAft>
                <a:spcPts val="1200"/>
              </a:spcAft>
              <a:buNone/>
            </a:pPr>
            <a:r>
              <a:t/>
            </a:r>
            <a:endParaRPr sz="2000">
              <a:solidFill>
                <a:schemeClr val="dk1"/>
              </a:solidFill>
              <a:latin typeface="Nunito"/>
              <a:ea typeface="Nunito"/>
              <a:cs typeface="Nunito"/>
              <a:sym typeface="Nunito"/>
            </a:endParaRPr>
          </a:p>
        </p:txBody>
      </p:sp>
      <p:pic>
        <p:nvPicPr>
          <p:cNvPr id="164" name="Google Shape;164;p32"/>
          <p:cNvPicPr preferRelativeResize="0"/>
          <p:nvPr/>
        </p:nvPicPr>
        <p:blipFill rotWithShape="1">
          <a:blip r:embed="rId7">
            <a:alphaModFix/>
          </a:blip>
          <a:srcRect b="10183" l="13715" r="13291" t="8416"/>
          <a:stretch/>
        </p:blipFill>
        <p:spPr>
          <a:xfrm>
            <a:off x="1374300" y="2495550"/>
            <a:ext cx="1679474" cy="2496876"/>
          </a:xfrm>
          <a:prstGeom prst="rect">
            <a:avLst/>
          </a:prstGeom>
          <a:noFill/>
          <a:ln>
            <a:noFill/>
          </a:ln>
        </p:spPr>
      </p:pic>
      <p:sp>
        <p:nvSpPr>
          <p:cNvPr id="165" name="Google Shape;165;p32"/>
          <p:cNvSpPr txBox="1"/>
          <p:nvPr/>
        </p:nvSpPr>
        <p:spPr>
          <a:xfrm>
            <a:off x="1643975" y="2327600"/>
            <a:ext cx="753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6" name="Google Shape;166;p32"/>
          <p:cNvSpPr txBox="1"/>
          <p:nvPr/>
        </p:nvSpPr>
        <p:spPr>
          <a:xfrm>
            <a:off x="167325" y="3243738"/>
            <a:ext cx="2388300" cy="93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rPr>
              <a:t>By water</a:t>
            </a:r>
            <a:endParaRPr sz="1800">
              <a:solidFill>
                <a:schemeClr val="dk1"/>
              </a:solidFill>
            </a:endParaRPr>
          </a:p>
          <a:p>
            <a:pPr indent="457200" lvl="0" marL="0" rtl="0" algn="l">
              <a:lnSpc>
                <a:spcPct val="115000"/>
              </a:lnSpc>
              <a:spcBef>
                <a:spcPts val="1200"/>
              </a:spcBef>
              <a:spcAft>
                <a:spcPts val="1200"/>
              </a:spcAft>
              <a:buNone/>
            </a:pPr>
            <a:r>
              <a:t/>
            </a:r>
            <a:endParaRPr sz="1800">
              <a:solidFill>
                <a:schemeClr val="dk1"/>
              </a:solidFill>
            </a:endParaRPr>
          </a:p>
        </p:txBody>
      </p:sp>
      <p:sp>
        <p:nvSpPr>
          <p:cNvPr id="167" name="Google Shape;167;p32"/>
          <p:cNvSpPr txBox="1"/>
          <p:nvPr/>
        </p:nvSpPr>
        <p:spPr>
          <a:xfrm>
            <a:off x="208275" y="1168700"/>
            <a:ext cx="2388300" cy="147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rPr>
              <a:t>By wind</a:t>
            </a:r>
            <a:endParaRPr sz="1800">
              <a:solidFill>
                <a:schemeClr val="dk1"/>
              </a:solidFill>
            </a:endParaRPr>
          </a:p>
          <a:p>
            <a:pPr indent="0" lvl="0" marL="457200" rtl="0" algn="l">
              <a:lnSpc>
                <a:spcPct val="115000"/>
              </a:lnSpc>
              <a:spcBef>
                <a:spcPts val="1200"/>
              </a:spcBef>
              <a:spcAft>
                <a:spcPts val="0"/>
              </a:spcAft>
              <a:buNone/>
            </a:pPr>
            <a:r>
              <a:t/>
            </a:r>
            <a:endParaRPr sz="2000">
              <a:solidFill>
                <a:schemeClr val="dk1"/>
              </a:solidFill>
            </a:endParaRPr>
          </a:p>
          <a:p>
            <a:pPr indent="457200" lvl="0" marL="0" rtl="0" algn="l">
              <a:lnSpc>
                <a:spcPct val="115000"/>
              </a:lnSpc>
              <a:spcBef>
                <a:spcPts val="1200"/>
              </a:spcBef>
              <a:spcAft>
                <a:spcPts val="1200"/>
              </a:spcAft>
              <a:buNone/>
            </a:pPr>
            <a:r>
              <a:t/>
            </a:r>
            <a:endParaRPr sz="2000">
              <a:solidFill>
                <a:schemeClr val="dk1"/>
              </a:solidFill>
            </a:endParaRPr>
          </a:p>
        </p:txBody>
      </p:sp>
      <p:pic>
        <p:nvPicPr>
          <p:cNvPr id="168" name="Google Shape;168;p32"/>
          <p:cNvPicPr preferRelativeResize="0"/>
          <p:nvPr/>
        </p:nvPicPr>
        <p:blipFill rotWithShape="1">
          <a:blip r:embed="rId8">
            <a:alphaModFix/>
          </a:blip>
          <a:srcRect b="29436" l="6796" r="5283" t="32130"/>
          <a:stretch/>
        </p:blipFill>
        <p:spPr>
          <a:xfrm>
            <a:off x="1350412" y="1020150"/>
            <a:ext cx="1747475" cy="13580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000"/>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1000"/>
                                        <p:tgtEl>
                                          <p:spTgt spid="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3"/>
          <p:cNvSpPr txBox="1"/>
          <p:nvPr/>
        </p:nvSpPr>
        <p:spPr>
          <a:xfrm>
            <a:off x="260625" y="155200"/>
            <a:ext cx="6058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500">
                <a:solidFill>
                  <a:schemeClr val="lt1"/>
                </a:solidFill>
              </a:rPr>
              <a:t>How Do Seeds Move Around? </a:t>
            </a:r>
            <a:endParaRPr b="1" sz="2500">
              <a:solidFill>
                <a:schemeClr val="lt1"/>
              </a:solidFill>
            </a:endParaRPr>
          </a:p>
          <a:p>
            <a:pPr indent="0" lvl="0" marL="0" rtl="0" algn="l">
              <a:spcBef>
                <a:spcPts val="0"/>
              </a:spcBef>
              <a:spcAft>
                <a:spcPts val="0"/>
              </a:spcAft>
              <a:buNone/>
            </a:pPr>
            <a:r>
              <a:t/>
            </a:r>
            <a:endParaRPr b="1" sz="2500">
              <a:solidFill>
                <a:schemeClr val="lt1"/>
              </a:solidFill>
              <a:latin typeface="Nunito"/>
              <a:ea typeface="Nunito"/>
              <a:cs typeface="Nunito"/>
              <a:sym typeface="Nunito"/>
            </a:endParaRPr>
          </a:p>
        </p:txBody>
      </p:sp>
      <p:sp>
        <p:nvSpPr>
          <p:cNvPr id="174" name="Google Shape;174;p33"/>
          <p:cNvSpPr txBox="1"/>
          <p:nvPr/>
        </p:nvSpPr>
        <p:spPr>
          <a:xfrm>
            <a:off x="615100" y="870375"/>
            <a:ext cx="4335600" cy="329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Which are true which </a:t>
            </a:r>
            <a:r>
              <a:rPr lang="en" sz="1800">
                <a:solidFill>
                  <a:schemeClr val="dk1"/>
                </a:solidFill>
              </a:rPr>
              <a:t>are</a:t>
            </a:r>
            <a:r>
              <a:rPr lang="en" sz="1800">
                <a:solidFill>
                  <a:schemeClr val="dk1"/>
                </a:solidFill>
              </a:rPr>
              <a:t> false </a:t>
            </a:r>
            <a:endParaRPr sz="1800">
              <a:solidFill>
                <a:schemeClr val="dk1"/>
              </a:solidFill>
            </a:endParaRPr>
          </a:p>
          <a:p>
            <a:pPr indent="0" lvl="0" marL="0" rtl="0" algn="l">
              <a:lnSpc>
                <a:spcPct val="115000"/>
              </a:lnSpc>
              <a:spcBef>
                <a:spcPts val="1200"/>
              </a:spcBef>
              <a:spcAft>
                <a:spcPts val="0"/>
              </a:spcAft>
              <a:buNone/>
            </a:pPr>
            <a:r>
              <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A) Drop and Roll </a:t>
            </a:r>
            <a:endParaRPr sz="1800">
              <a:solidFill>
                <a:schemeClr val="dk1"/>
              </a:solidFill>
            </a:endParaRPr>
          </a:p>
          <a:p>
            <a:pPr indent="0" lvl="0" marL="0" rtl="0" algn="l">
              <a:lnSpc>
                <a:spcPct val="115000"/>
              </a:lnSpc>
              <a:spcBef>
                <a:spcPts val="1200"/>
              </a:spcBef>
              <a:spcAft>
                <a:spcPts val="0"/>
              </a:spcAft>
              <a:buNone/>
            </a:pPr>
            <a:r>
              <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B) Poop </a:t>
            </a:r>
            <a:endParaRPr sz="1800">
              <a:solidFill>
                <a:schemeClr val="dk1"/>
              </a:solidFill>
            </a:endParaRPr>
          </a:p>
          <a:p>
            <a:pPr indent="0" lvl="0" marL="0" rtl="0" algn="l">
              <a:lnSpc>
                <a:spcPct val="115000"/>
              </a:lnSpc>
              <a:spcBef>
                <a:spcPts val="1200"/>
              </a:spcBef>
              <a:spcAft>
                <a:spcPts val="1200"/>
              </a:spcAft>
              <a:buNone/>
            </a:pPr>
            <a:r>
              <a:t/>
            </a:r>
            <a:endParaRPr sz="1800">
              <a:solidFill>
                <a:schemeClr val="dk1"/>
              </a:solidFill>
            </a:endParaRPr>
          </a:p>
        </p:txBody>
      </p:sp>
      <p:pic>
        <p:nvPicPr>
          <p:cNvPr id="175" name="Google Shape;175;p33"/>
          <p:cNvPicPr preferRelativeResize="0"/>
          <p:nvPr/>
        </p:nvPicPr>
        <p:blipFill>
          <a:blip r:embed="rId3">
            <a:alphaModFix/>
          </a:blip>
          <a:stretch>
            <a:fillRect/>
          </a:stretch>
        </p:blipFill>
        <p:spPr>
          <a:xfrm>
            <a:off x="8188657" y="4202850"/>
            <a:ext cx="533550" cy="629050"/>
          </a:xfrm>
          <a:prstGeom prst="rect">
            <a:avLst/>
          </a:prstGeom>
          <a:noFill/>
          <a:ln>
            <a:noFill/>
          </a:ln>
        </p:spPr>
      </p:pic>
      <p:sp>
        <p:nvSpPr>
          <p:cNvPr id="176" name="Google Shape;176;p33"/>
          <p:cNvSpPr txBox="1"/>
          <p:nvPr/>
        </p:nvSpPr>
        <p:spPr>
          <a:xfrm>
            <a:off x="1590625" y="3300175"/>
            <a:ext cx="733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77" name="Google Shape;177;p33"/>
          <p:cNvPicPr preferRelativeResize="0"/>
          <p:nvPr/>
        </p:nvPicPr>
        <p:blipFill>
          <a:blip r:embed="rId4">
            <a:alphaModFix/>
          </a:blip>
          <a:stretch>
            <a:fillRect/>
          </a:stretch>
        </p:blipFill>
        <p:spPr>
          <a:xfrm>
            <a:off x="2526968" y="3300175"/>
            <a:ext cx="1011032" cy="817675"/>
          </a:xfrm>
          <a:prstGeom prst="rect">
            <a:avLst/>
          </a:prstGeom>
          <a:noFill/>
          <a:ln>
            <a:noFill/>
          </a:ln>
        </p:spPr>
      </p:pic>
      <p:sp>
        <p:nvSpPr>
          <p:cNvPr id="178" name="Google Shape;178;p33"/>
          <p:cNvSpPr txBox="1"/>
          <p:nvPr/>
        </p:nvSpPr>
        <p:spPr>
          <a:xfrm>
            <a:off x="4253175" y="1824375"/>
            <a:ext cx="4335600" cy="187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1200"/>
              </a:spcBef>
              <a:spcAft>
                <a:spcPts val="0"/>
              </a:spcAft>
              <a:buNone/>
            </a:pPr>
            <a:r>
              <a:rPr lang="en" sz="1800">
                <a:solidFill>
                  <a:schemeClr val="dk1"/>
                </a:solidFill>
              </a:rPr>
              <a:t>C) Like Velcro  </a:t>
            </a:r>
            <a:endParaRPr sz="1800">
              <a:solidFill>
                <a:schemeClr val="dk1"/>
              </a:solidFill>
            </a:endParaRPr>
          </a:p>
          <a:p>
            <a:pPr indent="0" lvl="0" marL="0" rtl="0" algn="l">
              <a:lnSpc>
                <a:spcPct val="115000"/>
              </a:lnSpc>
              <a:spcBef>
                <a:spcPts val="1200"/>
              </a:spcBef>
              <a:spcAft>
                <a:spcPts val="0"/>
              </a:spcAft>
              <a:buNone/>
            </a:pPr>
            <a:r>
              <a:t/>
            </a:r>
            <a:endParaRPr sz="1800">
              <a:solidFill>
                <a:schemeClr val="dk1"/>
              </a:solidFill>
            </a:endParaRPr>
          </a:p>
          <a:p>
            <a:pPr indent="0" lvl="0" marL="0" rtl="0" algn="l">
              <a:lnSpc>
                <a:spcPct val="115000"/>
              </a:lnSpc>
              <a:spcBef>
                <a:spcPts val="1200"/>
              </a:spcBef>
              <a:spcAft>
                <a:spcPts val="1200"/>
              </a:spcAft>
              <a:buNone/>
            </a:pPr>
            <a:r>
              <a:rPr lang="en" sz="1800">
                <a:solidFill>
                  <a:schemeClr val="dk1"/>
                </a:solidFill>
              </a:rPr>
              <a:t>D) My Uncle Bob</a:t>
            </a:r>
            <a:endParaRPr sz="1800">
              <a:solidFill>
                <a:schemeClr val="dk1"/>
              </a:solidFill>
            </a:endParaRPr>
          </a:p>
        </p:txBody>
      </p:sp>
      <p:pic>
        <p:nvPicPr>
          <p:cNvPr id="179" name="Google Shape;179;p33"/>
          <p:cNvPicPr preferRelativeResize="0"/>
          <p:nvPr/>
        </p:nvPicPr>
        <p:blipFill rotWithShape="1">
          <a:blip r:embed="rId5">
            <a:alphaModFix/>
          </a:blip>
          <a:srcRect b="30740" l="11116" r="10983" t="30058"/>
          <a:stretch/>
        </p:blipFill>
        <p:spPr>
          <a:xfrm>
            <a:off x="6550501" y="1641300"/>
            <a:ext cx="2171700" cy="1457224"/>
          </a:xfrm>
          <a:prstGeom prst="rect">
            <a:avLst/>
          </a:prstGeom>
          <a:noFill/>
          <a:ln>
            <a:noFill/>
          </a:ln>
        </p:spPr>
      </p:pic>
      <p:pic>
        <p:nvPicPr>
          <p:cNvPr id="180" name="Google Shape;180;p33"/>
          <p:cNvPicPr preferRelativeResize="0"/>
          <p:nvPr/>
        </p:nvPicPr>
        <p:blipFill rotWithShape="1">
          <a:blip r:embed="rId6">
            <a:alphaModFix/>
          </a:blip>
          <a:srcRect b="25362" l="11809" r="12826" t="14509"/>
          <a:stretch/>
        </p:blipFill>
        <p:spPr>
          <a:xfrm>
            <a:off x="6438054" y="3248400"/>
            <a:ext cx="1369870" cy="14572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10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10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1000"/>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1000"/>
                                        <p:tgtEl>
                                          <p:spTgt spid="1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animEffect filter="fade" transition="in">
                                      <p:cBhvr>
                                        <p:cTn dur="1000"/>
                                        <p:tgtEl>
                                          <p:spTgt spid="1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5" st="5"/>
                                            </p:txEl>
                                          </p:spTgt>
                                        </p:tgtEl>
                                        <p:attrNameLst>
                                          <p:attrName>style.visibility</p:attrName>
                                        </p:attrNameLst>
                                      </p:cBhvr>
                                      <p:to>
                                        <p:strVal val="visible"/>
                                      </p:to>
                                    </p:set>
                                    <p:animEffect filter="fade" transition="in">
                                      <p:cBhvr>
                                        <p:cTn dur="1000"/>
                                        <p:tgtEl>
                                          <p:spTgt spid="1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6" st="6"/>
                                            </p:txEl>
                                          </p:spTgt>
                                        </p:tgtEl>
                                        <p:attrNameLst>
                                          <p:attrName>style.visibility</p:attrName>
                                        </p:attrNameLst>
                                      </p:cBhvr>
                                      <p:to>
                                        <p:strVal val="visible"/>
                                      </p:to>
                                    </p:set>
                                    <p:animEffect filter="fade" transition="in">
                                      <p:cBhvr>
                                        <p:cTn dur="1000"/>
                                        <p:tgtEl>
                                          <p:spTgt spid="17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