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Lst>
  <p:sldSz cy="5143500" cx="9144000"/>
  <p:notesSz cx="6858000" cy="9144000"/>
  <p:embeddedFontLst>
    <p:embeddedFont>
      <p:font typeface="Nunito"/>
      <p:regular r:id="rId15"/>
      <p:bold r:id="rId16"/>
      <p:italic r:id="rId17"/>
      <p:boldItalic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font" Target="fonts/Nunito-regular.fntdata"/><Relationship Id="rId14" Type="http://schemas.openxmlformats.org/officeDocument/2006/relationships/slide" Target="slides/slide8.xml"/><Relationship Id="rId17" Type="http://schemas.openxmlformats.org/officeDocument/2006/relationships/font" Target="fonts/Nunito-italic.fntdata"/><Relationship Id="rId16" Type="http://schemas.openxmlformats.org/officeDocument/2006/relationships/font" Target="fonts/Nunito-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18" Type="http://schemas.openxmlformats.org/officeDocument/2006/relationships/font" Target="fonts/Nunito-boldItalic.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bc.ca/news/science/what-on-earth-indigenous-seeds-tradition-1.5617755" TargetMode="External"/><Relationship Id="rId3" Type="http://schemas.openxmlformats.org/officeDocument/2006/relationships/hyperlink" Target="https://nativefoodalliance.org/our-programs-2/indigenous-seedkeepers-network/" TargetMode="External"/><Relationship Id="rId4" Type="http://schemas.openxmlformats.org/officeDocument/2006/relationships/hyperlink" Target="https://www.youtube.com/watch?v=IooHPLjXi2g&amp;t=2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armfolkcityfolk.ca/find-seeds/seed-librarie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eeds.ca/"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3e7b7786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3e7b7786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53371887d1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53371887d1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3c16abadd9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3c16abadd9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 </a:t>
            </a:r>
            <a:r>
              <a:rPr lang="en" u="sng">
                <a:solidFill>
                  <a:schemeClr val="hlink"/>
                </a:solidFill>
                <a:hlinkClick r:id="rId2"/>
              </a:rPr>
              <a:t>https://www.cbc.ca/news/science/what-on-earth-indigenous-seeds-tradition-1.5617755</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https://nativefoodalliance.org/our-programs-2/indigenous-seedkeepers-network/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(Approx 4 minutes) Youtube Link: </a:t>
            </a:r>
            <a:r>
              <a:rPr lang="en" u="sng">
                <a:solidFill>
                  <a:schemeClr val="hlink"/>
                </a:solidFill>
                <a:hlinkClick r:id="rId4"/>
              </a:rPr>
              <a:t>https://www.youtube.com/watch?v=IooHPLjXi2g&amp;t=2s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3c16abadd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3c16abadd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Generate a list on whiteboard/flipchart, or smartboard to record student answers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3c16abadd9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3c16abadd9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FarmFolk CityFolk’s Seed Library directory to find a seed library near you: </a:t>
            </a:r>
            <a:r>
              <a:rPr lang="en" u="sng">
                <a:solidFill>
                  <a:schemeClr val="hlink"/>
                </a:solidFill>
                <a:hlinkClick r:id="rId2"/>
              </a:rPr>
              <a:t>https://farmfolkcityfolk.ca/find-seeds/seed-libraries/</a:t>
            </a:r>
            <a:endParaRPr/>
          </a:p>
          <a:p>
            <a:pPr indent="0" lvl="0" marL="0" rtl="0" algn="l">
              <a:spcBef>
                <a:spcPts val="0"/>
              </a:spcBef>
              <a:spcAft>
                <a:spcPts val="0"/>
              </a:spcAft>
              <a:buNone/>
            </a:pPr>
            <a:r>
              <a:rPr lang="en"/>
              <a:t>If possible, reach out to your local Seed Library organizer and see if they are willing to join you in the classroom for a talk about seed saving or explain how their seed library operates. Each Seed Library operates differently (see Seed Library presentation to learn more). </a:t>
            </a:r>
            <a:endParaRPr/>
          </a:p>
          <a:p>
            <a:pPr indent="0" lvl="0" marL="0" rtl="0" algn="l">
              <a:spcBef>
                <a:spcPts val="0"/>
              </a:spcBef>
              <a:spcAft>
                <a:spcPts val="0"/>
              </a:spcAft>
              <a:buNone/>
            </a:pPr>
            <a:r>
              <a:rPr lang="en"/>
              <a:t>Another fun activity is to borrow seeds from your local Seed Library to grow them in your school garden.</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3c16abadd9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3c16abadd9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Check out the Seeds of Diversity website for more information: </a:t>
            </a:r>
            <a:r>
              <a:rPr lang="en" u="sng">
                <a:solidFill>
                  <a:schemeClr val="hlink"/>
                </a:solidFill>
                <a:hlinkClick r:id="rId2"/>
              </a:rPr>
              <a:t>https://seeds.ca/</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3c16abadd9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3c16abadd9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Video link is on the Seed Stewardship page of the FFCF website: </a:t>
            </a:r>
            <a:r>
              <a:rPr lang="en"/>
              <a:t>(Approx 3 minutes)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6F6F4"/>
        </a:solid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42900" lvl="1" marL="914400" rtl="0" algn="ctr">
              <a:spcBef>
                <a:spcPts val="0"/>
              </a:spcBef>
              <a:spcAft>
                <a:spcPts val="0"/>
              </a:spcAft>
              <a:buSzPts val="1800"/>
              <a:buChar char="○"/>
              <a:defRPr/>
            </a:lvl2pPr>
            <a:lvl3pPr indent="-342900" lvl="2" marL="1371600" rtl="0" algn="ctr">
              <a:spcBef>
                <a:spcPts val="0"/>
              </a:spcBef>
              <a:spcAft>
                <a:spcPts val="0"/>
              </a:spcAft>
              <a:buSzPts val="1800"/>
              <a:buChar char="■"/>
              <a:defRPr/>
            </a:lvl3pPr>
            <a:lvl4pPr indent="-342900" lvl="3" marL="1828800" rtl="0" algn="ctr">
              <a:spcBef>
                <a:spcPts val="0"/>
              </a:spcBef>
              <a:spcAft>
                <a:spcPts val="0"/>
              </a:spcAft>
              <a:buSzPts val="1800"/>
              <a:buChar char="●"/>
              <a:defRPr/>
            </a:lvl4pPr>
            <a:lvl5pPr indent="-342900" lvl="4" marL="2286000" rtl="0" algn="ctr">
              <a:spcBef>
                <a:spcPts val="0"/>
              </a:spcBef>
              <a:spcAft>
                <a:spcPts val="0"/>
              </a:spcAft>
              <a:buSzPts val="1800"/>
              <a:buChar char="○"/>
              <a:defRPr/>
            </a:lvl5pPr>
            <a:lvl6pPr indent="-342900" lvl="5" marL="2743200" rtl="0" algn="ctr">
              <a:spcBef>
                <a:spcPts val="0"/>
              </a:spcBef>
              <a:spcAft>
                <a:spcPts val="0"/>
              </a:spcAft>
              <a:buSzPts val="1800"/>
              <a:buChar char="■"/>
              <a:defRPr/>
            </a:lvl6pPr>
            <a:lvl7pPr indent="-342900" lvl="6" marL="3200400" rtl="0" algn="ctr">
              <a:spcBef>
                <a:spcPts val="0"/>
              </a:spcBef>
              <a:spcAft>
                <a:spcPts val="0"/>
              </a:spcAft>
              <a:buSzPts val="1800"/>
              <a:buChar char="●"/>
              <a:defRPr/>
            </a:lvl7pPr>
            <a:lvl8pPr indent="-342900" lvl="7" marL="3657600" rtl="0" algn="ctr">
              <a:spcBef>
                <a:spcPts val="0"/>
              </a:spcBef>
              <a:spcAft>
                <a:spcPts val="0"/>
              </a:spcAft>
              <a:buSzPts val="1800"/>
              <a:buChar char="○"/>
              <a:defRPr/>
            </a:lvl8pPr>
            <a:lvl9pPr indent="-342900" lvl="8" marL="4114800" rtl="0" algn="ctr">
              <a:spcBef>
                <a:spcPts val="0"/>
              </a:spcBef>
              <a:spcAft>
                <a:spcPts val="0"/>
              </a:spcAft>
              <a:buSzPts val="18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29850" y="100650"/>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29850" y="100650"/>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29850" y="100650"/>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6F6F4"/>
        </a:solidFill>
      </p:bgPr>
    </p:bg>
    <p:spTree>
      <p:nvGrpSpPr>
        <p:cNvPr id="5" name="Shape 5"/>
        <p:cNvGrpSpPr/>
        <p:nvPr/>
      </p:nvGrpSpPr>
      <p:grpSpPr>
        <a:xfrm>
          <a:off x="0" y="0"/>
          <a:ext cx="0" cy="0"/>
          <a:chOff x="0" y="0"/>
          <a:chExt cx="0" cy="0"/>
        </a:xfrm>
      </p:grpSpPr>
      <p:sp>
        <p:nvSpPr>
          <p:cNvPr id="6" name="Google Shape;6;p1"/>
          <p:cNvSpPr/>
          <p:nvPr/>
        </p:nvSpPr>
        <p:spPr>
          <a:xfrm>
            <a:off x="0" y="0"/>
            <a:ext cx="9180300" cy="774000"/>
          </a:xfrm>
          <a:prstGeom prst="rect">
            <a:avLst/>
          </a:prstGeom>
          <a:solidFill>
            <a:srgbClr val="2B63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 name="Google Shape;7;p1"/>
          <p:cNvSpPr txBox="1"/>
          <p:nvPr>
            <p:ph type="title"/>
          </p:nvPr>
        </p:nvSpPr>
        <p:spPr>
          <a:xfrm>
            <a:off x="329850" y="100650"/>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500"/>
              <a:buFont typeface="Nunito"/>
              <a:buNone/>
              <a:defRPr b="1" sz="2500">
                <a:solidFill>
                  <a:schemeClr val="lt1"/>
                </a:solidFill>
                <a:latin typeface="Nunito"/>
                <a:ea typeface="Nunito"/>
                <a:cs typeface="Nunito"/>
                <a:sym typeface="Nuni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8" name="Google Shape;8;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indent="-317500" lvl="1" marL="9144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indent="-317500" lvl="2" marL="13716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indent="-317500" lvl="3" marL="18288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indent="-317500" lvl="4" marL="22860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indent="-317500" lvl="5" marL="27432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indent="-317500" lvl="6" marL="32004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indent="-317500" lvl="7" marL="36576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indent="-317500" lvl="8" marL="41148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lt1"/>
              </a:buClr>
              <a:buSzPts val="2500"/>
              <a:buFont typeface="Nunito"/>
              <a:buNone/>
              <a:defRPr b="1" sz="2500">
                <a:solidFill>
                  <a:schemeClr val="lt1"/>
                </a:solidFill>
                <a:latin typeface="Nunito"/>
                <a:ea typeface="Nunito"/>
                <a:cs typeface="Nunito"/>
                <a:sym typeface="Nuni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indent="-342900" lvl="1" marL="9144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2pPr>
            <a:lvl3pPr indent="-342900" lvl="2" marL="13716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3pPr>
            <a:lvl4pPr indent="-342900" lvl="3" marL="18288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4pPr>
            <a:lvl5pPr indent="-342900" lvl="4" marL="22860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5pPr>
            <a:lvl6pPr indent="-342900" lvl="5" marL="27432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6pPr>
            <a:lvl7pPr indent="-342900" lvl="6" marL="32004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7pPr>
            <a:lvl8pPr indent="-342900" lvl="7" marL="36576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8pPr>
            <a:lvl9pPr indent="-342900" lvl="8" marL="41148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www.youtube.com/watch?v=IooHPLjXi2g&amp;t=2s"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7.jpg"/><Relationship Id="rId5" Type="http://schemas.openxmlformats.org/officeDocument/2006/relationships/image" Target="../media/image6.jpg"/><Relationship Id="rId6"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hyperlink" Target="http://drive.google.com/file/d/177lKXUddhlKJqJU8hLG8__bHQ1z1uX97/view" TargetMode="External"/><Relationship Id="rId5"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476278" y="-273600"/>
            <a:ext cx="9942851" cy="7457126"/>
          </a:xfrm>
          <a:prstGeom prst="rect">
            <a:avLst/>
          </a:prstGeom>
          <a:noFill/>
          <a:ln>
            <a:noFill/>
          </a:ln>
        </p:spPr>
      </p:pic>
      <p:sp>
        <p:nvSpPr>
          <p:cNvPr id="100" name="Google Shape;100;p25"/>
          <p:cNvSpPr/>
          <p:nvPr/>
        </p:nvSpPr>
        <p:spPr>
          <a:xfrm>
            <a:off x="-206975" y="2666425"/>
            <a:ext cx="8537700" cy="2091900"/>
          </a:xfrm>
          <a:prstGeom prst="rect">
            <a:avLst/>
          </a:prstGeom>
          <a:solidFill>
            <a:srgbClr val="2B63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5"/>
          <p:cNvSpPr txBox="1"/>
          <p:nvPr>
            <p:ph type="ctrTitle"/>
          </p:nvPr>
        </p:nvSpPr>
        <p:spPr>
          <a:xfrm>
            <a:off x="119450" y="3415225"/>
            <a:ext cx="8537700" cy="930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b="0" lang="en" sz="2680">
                <a:solidFill>
                  <a:srgbClr val="FFFFFF"/>
                </a:solidFill>
                <a:latin typeface="Arial"/>
                <a:ea typeface="Arial"/>
                <a:cs typeface="Arial"/>
                <a:sym typeface="Arial"/>
              </a:rPr>
              <a:t>Farm To School </a:t>
            </a:r>
            <a:endParaRPr b="0" sz="2680">
              <a:solidFill>
                <a:srgbClr val="FFFFFF"/>
              </a:solidFill>
              <a:latin typeface="Arial"/>
              <a:ea typeface="Arial"/>
              <a:cs typeface="Arial"/>
              <a:sym typeface="Arial"/>
            </a:endParaRPr>
          </a:p>
          <a:p>
            <a:pPr indent="0" lvl="0" marL="0" rtl="0" algn="l">
              <a:spcBef>
                <a:spcPts val="0"/>
              </a:spcBef>
              <a:spcAft>
                <a:spcPts val="0"/>
              </a:spcAft>
              <a:buSzPts val="990"/>
              <a:buNone/>
            </a:pPr>
            <a:r>
              <a:rPr b="0" lang="en" sz="2680">
                <a:solidFill>
                  <a:srgbClr val="FFFFFF"/>
                </a:solidFill>
                <a:latin typeface="Arial"/>
                <a:ea typeface="Arial"/>
                <a:cs typeface="Arial"/>
                <a:sym typeface="Arial"/>
              </a:rPr>
              <a:t>Seed Saving Bite Size Lessons</a:t>
            </a:r>
            <a:endParaRPr b="0" sz="2680">
              <a:solidFill>
                <a:srgbClr val="FFFFFF"/>
              </a:solidFill>
              <a:latin typeface="Arial"/>
              <a:ea typeface="Arial"/>
              <a:cs typeface="Arial"/>
              <a:sym typeface="Arial"/>
            </a:endParaRPr>
          </a:p>
          <a:p>
            <a:pPr indent="0" lvl="0" marL="0" rtl="0" algn="l">
              <a:spcBef>
                <a:spcPts val="0"/>
              </a:spcBef>
              <a:spcAft>
                <a:spcPts val="0"/>
              </a:spcAft>
              <a:buSzPts val="990"/>
              <a:buNone/>
            </a:pPr>
            <a:r>
              <a:rPr lang="en" sz="3880">
                <a:solidFill>
                  <a:srgbClr val="FFFFFF"/>
                </a:solidFill>
                <a:latin typeface="Arial"/>
                <a:ea typeface="Arial"/>
                <a:cs typeface="Arial"/>
                <a:sym typeface="Arial"/>
              </a:rPr>
              <a:t>Seed Stewardship</a:t>
            </a:r>
            <a:endParaRPr sz="3880">
              <a:solidFill>
                <a:srgbClr val="FFFFFF"/>
              </a:solidFill>
              <a:latin typeface="Arial"/>
              <a:ea typeface="Arial"/>
              <a:cs typeface="Arial"/>
              <a:sym typeface="Arial"/>
            </a:endParaRPr>
          </a:p>
        </p:txBody>
      </p:sp>
      <p:sp>
        <p:nvSpPr>
          <p:cNvPr id="102" name="Google Shape;102;p25"/>
          <p:cNvSpPr txBox="1"/>
          <p:nvPr>
            <p:ph idx="1" type="subTitle"/>
          </p:nvPr>
        </p:nvSpPr>
        <p:spPr>
          <a:xfrm>
            <a:off x="172675" y="4194325"/>
            <a:ext cx="73035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650">
                <a:solidFill>
                  <a:srgbClr val="FFFFFF"/>
                </a:solidFill>
                <a:latin typeface="Arial"/>
                <a:ea typeface="Arial"/>
                <a:cs typeface="Arial"/>
                <a:sym typeface="Arial"/>
              </a:rPr>
              <a:t>FarmFolk CityFolk </a:t>
            </a:r>
            <a:endParaRPr sz="2650">
              <a:solidFill>
                <a:srgbClr val="FFFFFF"/>
              </a:solidFill>
              <a:latin typeface="Arial"/>
              <a:ea typeface="Arial"/>
              <a:cs typeface="Arial"/>
              <a:sym typeface="Arial"/>
            </a:endParaRPr>
          </a:p>
        </p:txBody>
      </p:sp>
      <p:pic>
        <p:nvPicPr>
          <p:cNvPr id="103" name="Google Shape;103;p25"/>
          <p:cNvPicPr preferRelativeResize="0"/>
          <p:nvPr/>
        </p:nvPicPr>
        <p:blipFill>
          <a:blip r:embed="rId4">
            <a:alphaModFix/>
          </a:blip>
          <a:stretch>
            <a:fillRect/>
          </a:stretch>
        </p:blipFill>
        <p:spPr>
          <a:xfrm>
            <a:off x="359925" y="209250"/>
            <a:ext cx="2482476" cy="1100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4"/>
        </a:solidFill>
      </p:bgPr>
    </p:bg>
    <p:spTree>
      <p:nvGrpSpPr>
        <p:cNvPr id="107" name="Shape 107"/>
        <p:cNvGrpSpPr/>
        <p:nvPr/>
      </p:nvGrpSpPr>
      <p:grpSpPr>
        <a:xfrm>
          <a:off x="0" y="0"/>
          <a:ext cx="0" cy="0"/>
          <a:chOff x="0" y="0"/>
          <a:chExt cx="0" cy="0"/>
        </a:xfrm>
      </p:grpSpPr>
      <p:sp>
        <p:nvSpPr>
          <p:cNvPr id="108" name="Google Shape;108;p26"/>
          <p:cNvSpPr/>
          <p:nvPr/>
        </p:nvSpPr>
        <p:spPr>
          <a:xfrm>
            <a:off x="0" y="0"/>
            <a:ext cx="9180300" cy="774000"/>
          </a:xfrm>
          <a:prstGeom prst="rect">
            <a:avLst/>
          </a:prstGeom>
          <a:solidFill>
            <a:srgbClr val="2B63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6"/>
          <p:cNvSpPr txBox="1"/>
          <p:nvPr>
            <p:ph idx="1" type="subTitle"/>
          </p:nvPr>
        </p:nvSpPr>
        <p:spPr>
          <a:xfrm>
            <a:off x="0" y="1334025"/>
            <a:ext cx="9144000" cy="15777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852"/>
              <a:buNone/>
            </a:pPr>
            <a:r>
              <a:rPr lang="en" sz="3500">
                <a:solidFill>
                  <a:schemeClr val="dk1"/>
                </a:solidFill>
                <a:latin typeface="Arial"/>
                <a:ea typeface="Arial"/>
                <a:cs typeface="Arial"/>
                <a:sym typeface="Arial"/>
              </a:rPr>
              <a:t>We care for seeds because</a:t>
            </a:r>
            <a:endParaRPr sz="3500">
              <a:solidFill>
                <a:schemeClr val="dk1"/>
              </a:solidFill>
              <a:latin typeface="Arial"/>
              <a:ea typeface="Arial"/>
              <a:cs typeface="Arial"/>
              <a:sym typeface="Arial"/>
            </a:endParaRPr>
          </a:p>
          <a:p>
            <a:pPr indent="0" lvl="0" marL="0" rtl="0" algn="ctr">
              <a:lnSpc>
                <a:spcPct val="80000"/>
              </a:lnSpc>
              <a:spcBef>
                <a:spcPts val="0"/>
              </a:spcBef>
              <a:spcAft>
                <a:spcPts val="0"/>
              </a:spcAft>
              <a:buSzPts val="852"/>
              <a:buNone/>
            </a:pPr>
            <a:r>
              <a:rPr lang="en" sz="3500">
                <a:solidFill>
                  <a:schemeClr val="dk1"/>
                </a:solidFill>
                <a:latin typeface="Arial"/>
                <a:ea typeface="Arial"/>
                <a:cs typeface="Arial"/>
                <a:sym typeface="Arial"/>
              </a:rPr>
              <a:t> they have always cared for us</a:t>
            </a:r>
            <a:endParaRPr sz="3500">
              <a:solidFill>
                <a:schemeClr val="dk1"/>
              </a:solidFill>
              <a:latin typeface="Arial"/>
              <a:ea typeface="Arial"/>
              <a:cs typeface="Arial"/>
              <a:sym typeface="Arial"/>
            </a:endParaRPr>
          </a:p>
        </p:txBody>
      </p:sp>
      <p:pic>
        <p:nvPicPr>
          <p:cNvPr id="110" name="Google Shape;110;p26"/>
          <p:cNvPicPr preferRelativeResize="0"/>
          <p:nvPr/>
        </p:nvPicPr>
        <p:blipFill>
          <a:blip r:embed="rId3">
            <a:alphaModFix/>
          </a:blip>
          <a:stretch>
            <a:fillRect/>
          </a:stretch>
        </p:blipFill>
        <p:spPr>
          <a:xfrm>
            <a:off x="8188650" y="4185400"/>
            <a:ext cx="548351" cy="646500"/>
          </a:xfrm>
          <a:prstGeom prst="rect">
            <a:avLst/>
          </a:prstGeom>
          <a:noFill/>
          <a:ln>
            <a:noFill/>
          </a:ln>
        </p:spPr>
      </p:pic>
      <p:sp>
        <p:nvSpPr>
          <p:cNvPr id="111" name="Google Shape;111;p26"/>
          <p:cNvSpPr txBox="1"/>
          <p:nvPr/>
        </p:nvSpPr>
        <p:spPr>
          <a:xfrm>
            <a:off x="315550" y="126225"/>
            <a:ext cx="4985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lt1"/>
                </a:solidFill>
              </a:rPr>
              <a:t>Seed Acknowledgement</a:t>
            </a:r>
            <a:endParaRPr b="1" sz="2500">
              <a:solidFill>
                <a:schemeClr val="lt1"/>
              </a:solidFill>
            </a:endParaRPr>
          </a:p>
        </p:txBody>
      </p:sp>
      <p:pic>
        <p:nvPicPr>
          <p:cNvPr id="112" name="Google Shape;112;p26"/>
          <p:cNvPicPr preferRelativeResize="0"/>
          <p:nvPr/>
        </p:nvPicPr>
        <p:blipFill rotWithShape="1">
          <a:blip r:embed="rId4">
            <a:alphaModFix/>
          </a:blip>
          <a:srcRect b="60691" l="0" r="0" t="0"/>
          <a:stretch/>
        </p:blipFill>
        <p:spPr>
          <a:xfrm>
            <a:off x="558350" y="2491800"/>
            <a:ext cx="8027310" cy="1577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4"/>
        </a:solidFill>
      </p:bgPr>
    </p:bg>
    <p:spTree>
      <p:nvGrpSpPr>
        <p:cNvPr id="116" name="Shape 116"/>
        <p:cNvGrpSpPr/>
        <p:nvPr/>
      </p:nvGrpSpPr>
      <p:grpSpPr>
        <a:xfrm>
          <a:off x="0" y="0"/>
          <a:ext cx="0" cy="0"/>
          <a:chOff x="0" y="0"/>
          <a:chExt cx="0" cy="0"/>
        </a:xfrm>
      </p:grpSpPr>
      <p:sp>
        <p:nvSpPr>
          <p:cNvPr id="117" name="Google Shape;117;p27"/>
          <p:cNvSpPr txBox="1"/>
          <p:nvPr>
            <p:ph type="ctrTitle"/>
          </p:nvPr>
        </p:nvSpPr>
        <p:spPr>
          <a:xfrm>
            <a:off x="311700" y="95800"/>
            <a:ext cx="8520600" cy="5694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SzPts val="990"/>
              <a:buNone/>
            </a:pPr>
            <a:r>
              <a:rPr lang="en" sz="2500">
                <a:latin typeface="Arial"/>
                <a:ea typeface="Arial"/>
                <a:cs typeface="Arial"/>
                <a:sym typeface="Arial"/>
              </a:rPr>
              <a:t>Seed Stories</a:t>
            </a:r>
            <a:endParaRPr sz="2500">
              <a:latin typeface="Arial"/>
              <a:ea typeface="Arial"/>
              <a:cs typeface="Arial"/>
              <a:sym typeface="Arial"/>
            </a:endParaRPr>
          </a:p>
        </p:txBody>
      </p:sp>
      <p:sp>
        <p:nvSpPr>
          <p:cNvPr id="118" name="Google Shape;118;p27"/>
          <p:cNvSpPr txBox="1"/>
          <p:nvPr>
            <p:ph idx="1" type="subTitle"/>
          </p:nvPr>
        </p:nvSpPr>
        <p:spPr>
          <a:xfrm>
            <a:off x="311700" y="1120050"/>
            <a:ext cx="8520600" cy="351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800"/>
          </a:p>
          <a:p>
            <a:pPr indent="0" lvl="0" marL="0" rtl="0" algn="ctr">
              <a:spcBef>
                <a:spcPts val="0"/>
              </a:spcBef>
              <a:spcAft>
                <a:spcPts val="0"/>
              </a:spcAft>
              <a:buNone/>
            </a:pPr>
            <a:r>
              <a:rPr lang="en" sz="1800">
                <a:solidFill>
                  <a:srgbClr val="222222"/>
                </a:solidFill>
                <a:latin typeface="Arial"/>
                <a:ea typeface="Arial"/>
                <a:cs typeface="Arial"/>
                <a:sym typeface="Arial"/>
              </a:rPr>
              <a:t>"There's this big difference between just looking at seeds like biological materials that are important for farming," said Alejandro Argumedo, who is Quechua from Ayacucho, Peru. "Indigenous people see them more as members of an extended family and to which you have to [tend] with care. Because there will be a reciprocity — they will be providing you ... food, will be caring about you."</a:t>
            </a:r>
            <a:endParaRPr sz="1800">
              <a:solidFill>
                <a:srgbClr val="222222"/>
              </a:solidFill>
              <a:latin typeface="Arial"/>
              <a:ea typeface="Arial"/>
              <a:cs typeface="Arial"/>
              <a:sym typeface="Arial"/>
            </a:endParaRPr>
          </a:p>
          <a:p>
            <a:pPr indent="0" lvl="0" marL="0" rtl="0" algn="ctr">
              <a:spcBef>
                <a:spcPts val="0"/>
              </a:spcBef>
              <a:spcAft>
                <a:spcPts val="0"/>
              </a:spcAft>
              <a:buNone/>
            </a:pPr>
            <a:r>
              <a:t/>
            </a:r>
            <a:endParaRPr sz="1800"/>
          </a:p>
          <a:p>
            <a:pPr indent="0" lvl="0" marL="0" rtl="0" algn="ctr">
              <a:spcBef>
                <a:spcPts val="0"/>
              </a:spcBef>
              <a:spcAft>
                <a:spcPts val="0"/>
              </a:spcAft>
              <a:buNone/>
            </a:pPr>
            <a:r>
              <a:t/>
            </a:r>
            <a:endParaRPr/>
          </a:p>
          <a:p>
            <a:pPr indent="0" lvl="0" marL="0" rtl="0" algn="ctr">
              <a:spcBef>
                <a:spcPts val="0"/>
              </a:spcBef>
              <a:spcAft>
                <a:spcPts val="0"/>
              </a:spcAft>
              <a:buNone/>
            </a:pPr>
            <a:r>
              <a:t/>
            </a:r>
            <a:endParaRPr sz="1800">
              <a:solidFill>
                <a:srgbClr val="222222"/>
              </a:solidFill>
              <a:highlight>
                <a:schemeClr val="lt1"/>
              </a:highlight>
            </a:endParaRPr>
          </a:p>
          <a:p>
            <a:pPr indent="0" lvl="0" marL="0" rtl="0" algn="ctr">
              <a:spcBef>
                <a:spcPts val="0"/>
              </a:spcBef>
              <a:spcAft>
                <a:spcPts val="0"/>
              </a:spcAft>
              <a:buNone/>
            </a:pPr>
            <a:r>
              <a:t/>
            </a:r>
            <a:endParaRPr sz="1800">
              <a:solidFill>
                <a:srgbClr val="222222"/>
              </a:solidFill>
              <a:highlight>
                <a:schemeClr val="lt1"/>
              </a:highlight>
            </a:endParaRPr>
          </a:p>
          <a:p>
            <a:pPr indent="0" lvl="0" marL="0" rtl="0" algn="ctr">
              <a:spcBef>
                <a:spcPts val="0"/>
              </a:spcBef>
              <a:spcAft>
                <a:spcPts val="0"/>
              </a:spcAft>
              <a:buNone/>
            </a:pPr>
            <a:r>
              <a:t/>
            </a:r>
            <a:endParaRPr sz="1600">
              <a:solidFill>
                <a:srgbClr val="222222"/>
              </a:solidFill>
              <a:highlight>
                <a:srgbClr val="FFFFFF"/>
              </a:highlight>
            </a:endParaRPr>
          </a:p>
        </p:txBody>
      </p:sp>
      <p:sp>
        <p:nvSpPr>
          <p:cNvPr id="119" name="Google Shape;119;p27"/>
          <p:cNvSpPr txBox="1"/>
          <p:nvPr/>
        </p:nvSpPr>
        <p:spPr>
          <a:xfrm>
            <a:off x="1729850" y="3279825"/>
            <a:ext cx="60585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u="sng">
                <a:solidFill>
                  <a:schemeClr val="hlink"/>
                </a:solidFill>
                <a:hlinkClick r:id="rId3"/>
              </a:rPr>
              <a:t>Indigenous Seed Keepers Network Video </a:t>
            </a:r>
            <a:endParaRPr sz="2500"/>
          </a:p>
          <a:p>
            <a:pPr indent="0" lvl="0" marL="0" rtl="0" algn="l">
              <a:spcBef>
                <a:spcPts val="0"/>
              </a:spcBef>
              <a:spcAft>
                <a:spcPts val="0"/>
              </a:spcAft>
              <a:buNone/>
            </a:pPr>
            <a:r>
              <a:t/>
            </a:r>
            <a:endParaRPr sz="1900"/>
          </a:p>
        </p:txBody>
      </p:sp>
      <p:pic>
        <p:nvPicPr>
          <p:cNvPr id="120" name="Google Shape;120;p27"/>
          <p:cNvPicPr preferRelativeResize="0"/>
          <p:nvPr/>
        </p:nvPicPr>
        <p:blipFill>
          <a:blip r:embed="rId4">
            <a:alphaModFix/>
          </a:blip>
          <a:stretch>
            <a:fillRect/>
          </a:stretch>
        </p:blipFill>
        <p:spPr>
          <a:xfrm>
            <a:off x="8188657" y="4202850"/>
            <a:ext cx="533550" cy="629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8"/>
          <p:cNvSpPr txBox="1"/>
          <p:nvPr>
            <p:ph type="title"/>
          </p:nvPr>
        </p:nvSpPr>
        <p:spPr>
          <a:xfrm>
            <a:off x="329850" y="100650"/>
            <a:ext cx="8520600" cy="135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Arial"/>
                <a:ea typeface="Arial"/>
                <a:cs typeface="Arial"/>
                <a:sym typeface="Arial"/>
              </a:rPr>
              <a:t>Why would you want to seed save?</a:t>
            </a:r>
            <a:endParaRPr>
              <a:latin typeface="Arial"/>
              <a:ea typeface="Arial"/>
              <a:cs typeface="Arial"/>
              <a:sym typeface="Arial"/>
            </a:endParaRPr>
          </a:p>
          <a:p>
            <a:pPr indent="0" lvl="0" marL="0" rtl="0" algn="l">
              <a:spcBef>
                <a:spcPts val="0"/>
              </a:spcBef>
              <a:spcAft>
                <a:spcPts val="0"/>
              </a:spcAft>
              <a:buNone/>
            </a:pPr>
            <a:r>
              <a:t/>
            </a:r>
            <a:endParaRPr/>
          </a:p>
        </p:txBody>
      </p:sp>
      <p:pic>
        <p:nvPicPr>
          <p:cNvPr id="126" name="Google Shape;126;p28"/>
          <p:cNvPicPr preferRelativeResize="0"/>
          <p:nvPr/>
        </p:nvPicPr>
        <p:blipFill>
          <a:blip r:embed="rId3">
            <a:alphaModFix/>
          </a:blip>
          <a:stretch>
            <a:fillRect/>
          </a:stretch>
        </p:blipFill>
        <p:spPr>
          <a:xfrm>
            <a:off x="8188657" y="4202850"/>
            <a:ext cx="533550" cy="629050"/>
          </a:xfrm>
          <a:prstGeom prst="rect">
            <a:avLst/>
          </a:prstGeom>
          <a:noFill/>
          <a:ln>
            <a:noFill/>
          </a:ln>
        </p:spPr>
      </p:pic>
      <p:pic>
        <p:nvPicPr>
          <p:cNvPr id="127" name="Google Shape;127;p28"/>
          <p:cNvPicPr preferRelativeResize="0"/>
          <p:nvPr/>
        </p:nvPicPr>
        <p:blipFill rotWithShape="1">
          <a:blip r:embed="rId4">
            <a:alphaModFix/>
          </a:blip>
          <a:srcRect b="0" l="5468" r="5468" t="0"/>
          <a:stretch/>
        </p:blipFill>
        <p:spPr>
          <a:xfrm>
            <a:off x="311688" y="2036000"/>
            <a:ext cx="2466974" cy="1847850"/>
          </a:xfrm>
          <a:prstGeom prst="rect">
            <a:avLst/>
          </a:prstGeom>
          <a:noFill/>
          <a:ln>
            <a:noFill/>
          </a:ln>
        </p:spPr>
      </p:pic>
      <p:pic>
        <p:nvPicPr>
          <p:cNvPr id="128" name="Google Shape;128;p28"/>
          <p:cNvPicPr preferRelativeResize="0"/>
          <p:nvPr/>
        </p:nvPicPr>
        <p:blipFill rotWithShape="1">
          <a:blip r:embed="rId5">
            <a:alphaModFix/>
          </a:blip>
          <a:srcRect b="0" l="1257" r="1257" t="0"/>
          <a:stretch/>
        </p:blipFill>
        <p:spPr>
          <a:xfrm>
            <a:off x="5925000" y="2036000"/>
            <a:ext cx="2700458" cy="1847850"/>
          </a:xfrm>
          <a:prstGeom prst="rect">
            <a:avLst/>
          </a:prstGeom>
          <a:noFill/>
          <a:ln>
            <a:noFill/>
          </a:ln>
        </p:spPr>
      </p:pic>
      <p:pic>
        <p:nvPicPr>
          <p:cNvPr id="129" name="Google Shape;129;p28"/>
          <p:cNvPicPr preferRelativeResize="0"/>
          <p:nvPr/>
        </p:nvPicPr>
        <p:blipFill rotWithShape="1">
          <a:blip r:embed="rId6">
            <a:alphaModFix/>
          </a:blip>
          <a:srcRect b="89" l="0" r="0" t="89"/>
          <a:stretch/>
        </p:blipFill>
        <p:spPr>
          <a:xfrm>
            <a:off x="2964362" y="2036000"/>
            <a:ext cx="2774949" cy="1847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577">
                <a:latin typeface="Arial"/>
                <a:ea typeface="Arial"/>
                <a:cs typeface="Arial"/>
                <a:sym typeface="Arial"/>
              </a:rPr>
              <a:t>Why do seeds need preserving? </a:t>
            </a:r>
            <a:endParaRPr>
              <a:latin typeface="Arial"/>
              <a:ea typeface="Arial"/>
              <a:cs typeface="Arial"/>
              <a:sym typeface="Arial"/>
            </a:endParaRPr>
          </a:p>
        </p:txBody>
      </p:sp>
      <p:sp>
        <p:nvSpPr>
          <p:cNvPr id="135" name="Google Shape;135;p29"/>
          <p:cNvSpPr txBox="1"/>
          <p:nvPr>
            <p:ph idx="1" type="body"/>
          </p:nvPr>
        </p:nvSpPr>
        <p:spPr>
          <a:xfrm>
            <a:off x="311700" y="10235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a:solidFill>
                  <a:schemeClr val="dk1"/>
                </a:solidFill>
                <a:latin typeface="Arial"/>
                <a:ea typeface="Arial"/>
                <a:cs typeface="Arial"/>
                <a:sym typeface="Arial"/>
              </a:rPr>
              <a:t>Seed libraries: </a:t>
            </a:r>
            <a:r>
              <a:rPr lang="en">
                <a:solidFill>
                  <a:schemeClr val="dk1"/>
                </a:solidFill>
                <a:latin typeface="Arial"/>
                <a:ea typeface="Arial"/>
                <a:cs typeface="Arial"/>
                <a:sym typeface="Arial"/>
              </a:rPr>
              <a:t>People ‘sign out’ seeds to grow, to be able to return the seeds from their plants to the library. This way the seeds keep adapting over time and we don’t lose any specific variety because of the seed drying out and dying.</a:t>
            </a:r>
            <a:endParaRPr>
              <a:solidFill>
                <a:schemeClr val="dk1"/>
              </a:solidFill>
              <a:latin typeface="Arial"/>
              <a:ea typeface="Arial"/>
              <a:cs typeface="Arial"/>
              <a:sym typeface="Arial"/>
            </a:endParaRPr>
          </a:p>
          <a:p>
            <a:pPr indent="0" lvl="0" marL="0" rtl="0" algn="l">
              <a:spcBef>
                <a:spcPts val="1200"/>
              </a:spcBef>
              <a:spcAft>
                <a:spcPts val="0"/>
              </a:spcAft>
              <a:buClr>
                <a:schemeClr val="dk1"/>
              </a:buClr>
              <a:buSzPts val="1100"/>
              <a:buFont typeface="Arial"/>
              <a:buNone/>
            </a:pPr>
            <a:r>
              <a:t/>
            </a:r>
            <a:endParaRPr b="1">
              <a:solidFill>
                <a:schemeClr val="dk1"/>
              </a:solidFill>
            </a:endParaRPr>
          </a:p>
          <a:p>
            <a:pPr indent="0" lvl="0" marL="0" rtl="0" algn="l">
              <a:spcBef>
                <a:spcPts val="1200"/>
              </a:spcBef>
              <a:spcAft>
                <a:spcPts val="1200"/>
              </a:spcAft>
              <a:buClr>
                <a:schemeClr val="dk1"/>
              </a:buClr>
              <a:buSzPts val="1100"/>
              <a:buFont typeface="Arial"/>
              <a:buNone/>
            </a:pPr>
            <a:r>
              <a:t/>
            </a:r>
            <a:endParaRPr/>
          </a:p>
        </p:txBody>
      </p:sp>
      <p:pic>
        <p:nvPicPr>
          <p:cNvPr id="136" name="Google Shape;136;p29"/>
          <p:cNvPicPr preferRelativeResize="0"/>
          <p:nvPr/>
        </p:nvPicPr>
        <p:blipFill>
          <a:blip r:embed="rId3">
            <a:alphaModFix/>
          </a:blip>
          <a:stretch>
            <a:fillRect/>
          </a:stretch>
        </p:blipFill>
        <p:spPr>
          <a:xfrm>
            <a:off x="3294400" y="2247800"/>
            <a:ext cx="4200734" cy="2365350"/>
          </a:xfrm>
          <a:prstGeom prst="rect">
            <a:avLst/>
          </a:prstGeom>
          <a:noFill/>
          <a:ln>
            <a:noFill/>
          </a:ln>
        </p:spPr>
      </p:pic>
      <p:pic>
        <p:nvPicPr>
          <p:cNvPr id="137" name="Google Shape;137;p29"/>
          <p:cNvPicPr preferRelativeResize="0"/>
          <p:nvPr/>
        </p:nvPicPr>
        <p:blipFill>
          <a:blip r:embed="rId4">
            <a:alphaModFix/>
          </a:blip>
          <a:stretch>
            <a:fillRect/>
          </a:stretch>
        </p:blipFill>
        <p:spPr>
          <a:xfrm>
            <a:off x="637800" y="2247800"/>
            <a:ext cx="2341675" cy="2365350"/>
          </a:xfrm>
          <a:prstGeom prst="rect">
            <a:avLst/>
          </a:prstGeom>
          <a:noFill/>
          <a:ln>
            <a:noFill/>
          </a:ln>
        </p:spPr>
      </p:pic>
      <p:pic>
        <p:nvPicPr>
          <p:cNvPr id="138" name="Google Shape;138;p29"/>
          <p:cNvPicPr preferRelativeResize="0"/>
          <p:nvPr/>
        </p:nvPicPr>
        <p:blipFill>
          <a:blip r:embed="rId5">
            <a:alphaModFix/>
          </a:blip>
          <a:stretch>
            <a:fillRect/>
          </a:stretch>
        </p:blipFill>
        <p:spPr>
          <a:xfrm>
            <a:off x="8298757" y="4322650"/>
            <a:ext cx="533550" cy="629050"/>
          </a:xfrm>
          <a:prstGeom prst="rect">
            <a:avLst/>
          </a:prstGeom>
          <a:noFill/>
          <a:ln>
            <a:noFill/>
          </a:ln>
        </p:spPr>
      </p:pic>
      <p:sp>
        <p:nvSpPr>
          <p:cNvPr id="139" name="Google Shape;139;p29"/>
          <p:cNvSpPr txBox="1"/>
          <p:nvPr/>
        </p:nvSpPr>
        <p:spPr>
          <a:xfrm>
            <a:off x="515600" y="4613150"/>
            <a:ext cx="6772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Image Credit: Seeds of Diversity, seeds.ca</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0"/>
          <p:cNvSpPr txBox="1"/>
          <p:nvPr/>
        </p:nvSpPr>
        <p:spPr>
          <a:xfrm>
            <a:off x="311700" y="2979575"/>
            <a:ext cx="76920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Seeds of Diversity Community Grow-outs:</a:t>
            </a:r>
            <a:endParaRPr b="1" sz="1800"/>
          </a:p>
          <a:p>
            <a:pPr indent="-342900" lvl="0" marL="457200" rtl="0" algn="l">
              <a:spcBef>
                <a:spcPts val="0"/>
              </a:spcBef>
              <a:spcAft>
                <a:spcPts val="0"/>
              </a:spcAft>
              <a:buSzPts val="1800"/>
              <a:buChar char="●"/>
            </a:pPr>
            <a:r>
              <a:rPr lang="en" sz="1800"/>
              <a:t>Save a rare seed! Sometimes there are varieties only offered by one grower, so by growing it out it will double the diversity of this variety! </a:t>
            </a:r>
            <a:endParaRPr sz="1800"/>
          </a:p>
          <a:p>
            <a:pPr indent="-342900" lvl="0" marL="457200" rtl="0" algn="l">
              <a:spcBef>
                <a:spcPts val="0"/>
              </a:spcBef>
              <a:spcAft>
                <a:spcPts val="0"/>
              </a:spcAft>
              <a:buSzPts val="1800"/>
              <a:buChar char="●"/>
            </a:pPr>
            <a:r>
              <a:rPr lang="en" sz="1800">
                <a:solidFill>
                  <a:schemeClr val="dk1"/>
                </a:solidFill>
              </a:rPr>
              <a:t>If there any local seed savers or libraries that </a:t>
            </a:r>
            <a:r>
              <a:rPr lang="en" sz="1800"/>
              <a:t>have a variety they want to grow out; your garden could help them do that.</a:t>
            </a:r>
            <a:endParaRPr sz="1800"/>
          </a:p>
          <a:p>
            <a:pPr indent="0" lvl="0" marL="0" rtl="0" algn="l">
              <a:spcBef>
                <a:spcPts val="0"/>
              </a:spcBef>
              <a:spcAft>
                <a:spcPts val="0"/>
              </a:spcAft>
              <a:buNone/>
            </a:pPr>
            <a:r>
              <a:rPr lang="en" sz="1800"/>
              <a:t>	</a:t>
            </a:r>
            <a:endParaRPr sz="1800"/>
          </a:p>
        </p:txBody>
      </p:sp>
      <p:pic>
        <p:nvPicPr>
          <p:cNvPr id="145" name="Google Shape;145;p30"/>
          <p:cNvPicPr preferRelativeResize="0"/>
          <p:nvPr/>
        </p:nvPicPr>
        <p:blipFill rotWithShape="1">
          <a:blip r:embed="rId3">
            <a:alphaModFix/>
          </a:blip>
          <a:srcRect b="0" l="0" r="0" t="11979"/>
          <a:stretch/>
        </p:blipFill>
        <p:spPr>
          <a:xfrm>
            <a:off x="-7100" y="1197376"/>
            <a:ext cx="9144000" cy="1297750"/>
          </a:xfrm>
          <a:prstGeom prst="rect">
            <a:avLst/>
          </a:prstGeom>
          <a:noFill/>
          <a:ln>
            <a:noFill/>
          </a:ln>
        </p:spPr>
      </p:pic>
      <p:pic>
        <p:nvPicPr>
          <p:cNvPr id="146" name="Google Shape;146;p30"/>
          <p:cNvPicPr preferRelativeResize="0"/>
          <p:nvPr/>
        </p:nvPicPr>
        <p:blipFill>
          <a:blip r:embed="rId4">
            <a:alphaModFix/>
          </a:blip>
          <a:stretch>
            <a:fillRect/>
          </a:stretch>
        </p:blipFill>
        <p:spPr>
          <a:xfrm>
            <a:off x="8188657" y="4202850"/>
            <a:ext cx="533550" cy="629050"/>
          </a:xfrm>
          <a:prstGeom prst="rect">
            <a:avLst/>
          </a:prstGeom>
          <a:noFill/>
          <a:ln>
            <a:noFill/>
          </a:ln>
        </p:spPr>
      </p:pic>
      <p:sp>
        <p:nvSpPr>
          <p:cNvPr id="147" name="Google Shape;147;p30"/>
          <p:cNvSpPr txBox="1"/>
          <p:nvPr>
            <p:ph idx="4294967295"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577">
                <a:latin typeface="Arial"/>
                <a:ea typeface="Arial"/>
                <a:cs typeface="Arial"/>
                <a:sym typeface="Arial"/>
              </a:rPr>
              <a:t>Why do seeds need preserving? </a:t>
            </a:r>
            <a:endParaRPr>
              <a:latin typeface="Arial"/>
              <a:ea typeface="Arial"/>
              <a:cs typeface="Arial"/>
              <a:sym typeface="Arial"/>
            </a:endParaRPr>
          </a:p>
        </p:txBody>
      </p:sp>
      <p:sp>
        <p:nvSpPr>
          <p:cNvPr id="148" name="Google Shape;148;p30"/>
          <p:cNvSpPr txBox="1"/>
          <p:nvPr/>
        </p:nvSpPr>
        <p:spPr>
          <a:xfrm>
            <a:off x="7269000" y="2495125"/>
            <a:ext cx="2794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Image Credit: Seeds.ca</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1"/>
          <p:cNvSpPr txBox="1"/>
          <p:nvPr>
            <p:ph type="ctrTitle"/>
          </p:nvPr>
        </p:nvSpPr>
        <p:spPr>
          <a:xfrm>
            <a:off x="311700" y="-76200"/>
            <a:ext cx="8520600" cy="75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sz="2550">
                <a:latin typeface="Arial"/>
                <a:ea typeface="Arial"/>
                <a:cs typeface="Arial"/>
                <a:sym typeface="Arial"/>
              </a:rPr>
              <a:t>Seed Sto</a:t>
            </a:r>
            <a:r>
              <a:rPr lang="en" sz="2550">
                <a:latin typeface="Arial"/>
                <a:ea typeface="Arial"/>
                <a:cs typeface="Arial"/>
                <a:sym typeface="Arial"/>
              </a:rPr>
              <a:t>ries</a:t>
            </a:r>
            <a:endParaRPr sz="4680">
              <a:latin typeface="Arial"/>
              <a:ea typeface="Arial"/>
              <a:cs typeface="Arial"/>
              <a:sym typeface="Arial"/>
            </a:endParaRPr>
          </a:p>
        </p:txBody>
      </p:sp>
      <p:sp>
        <p:nvSpPr>
          <p:cNvPr id="154" name="Google Shape;154;p31"/>
          <p:cNvSpPr txBox="1"/>
          <p:nvPr>
            <p:ph idx="1" type="subTitle"/>
          </p:nvPr>
        </p:nvSpPr>
        <p:spPr>
          <a:xfrm>
            <a:off x="311700" y="919950"/>
            <a:ext cx="8520600" cy="1651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Arial"/>
                <a:ea typeface="Arial"/>
                <a:cs typeface="Arial"/>
                <a:sym typeface="Arial"/>
              </a:rPr>
              <a:t>Indigenous Seed Story - Jacob Beaton Tea Creek</a:t>
            </a:r>
            <a:endParaRPr sz="2200">
              <a:latin typeface="Arial"/>
              <a:ea typeface="Arial"/>
              <a:cs typeface="Arial"/>
              <a:sym typeface="Arial"/>
            </a:endParaRPr>
          </a:p>
        </p:txBody>
      </p:sp>
      <p:pic>
        <p:nvPicPr>
          <p:cNvPr id="155" name="Google Shape;155;p31"/>
          <p:cNvPicPr preferRelativeResize="0"/>
          <p:nvPr/>
        </p:nvPicPr>
        <p:blipFill>
          <a:blip r:embed="rId3">
            <a:alphaModFix/>
          </a:blip>
          <a:stretch>
            <a:fillRect/>
          </a:stretch>
        </p:blipFill>
        <p:spPr>
          <a:xfrm>
            <a:off x="8188657" y="4202850"/>
            <a:ext cx="533550" cy="629050"/>
          </a:xfrm>
          <a:prstGeom prst="rect">
            <a:avLst/>
          </a:prstGeom>
          <a:noFill/>
          <a:ln>
            <a:noFill/>
          </a:ln>
        </p:spPr>
      </p:pic>
      <p:pic>
        <p:nvPicPr>
          <p:cNvPr id="156" name="Google Shape;156;p31" title="Jacob B Potato Story.mp4">
            <a:hlinkClick r:id="rId4"/>
          </p:cNvPr>
          <p:cNvPicPr preferRelativeResize="0"/>
          <p:nvPr/>
        </p:nvPicPr>
        <p:blipFill>
          <a:blip r:embed="rId5">
            <a:alphaModFix/>
          </a:blip>
          <a:stretch>
            <a:fillRect/>
          </a:stretch>
        </p:blipFill>
        <p:spPr>
          <a:xfrm>
            <a:off x="1831488" y="1638400"/>
            <a:ext cx="5481024" cy="30830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2"/>
          <p:cNvSpPr txBox="1"/>
          <p:nvPr>
            <p:ph idx="1" type="subTitle"/>
          </p:nvPr>
        </p:nvSpPr>
        <p:spPr>
          <a:xfrm>
            <a:off x="311700" y="450550"/>
            <a:ext cx="8520600" cy="4233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361950" lvl="0" marL="457200" rtl="0" algn="l">
              <a:spcBef>
                <a:spcPts val="0"/>
              </a:spcBef>
              <a:spcAft>
                <a:spcPts val="0"/>
              </a:spcAft>
              <a:buSzPts val="2100"/>
              <a:buFont typeface="Arial"/>
              <a:buChar char="●"/>
            </a:pPr>
            <a:r>
              <a:rPr lang="en" sz="2100">
                <a:latin typeface="Arial"/>
                <a:ea typeface="Arial"/>
                <a:cs typeface="Arial"/>
                <a:sym typeface="Arial"/>
              </a:rPr>
              <a:t>Research an Indigenous creation story that is related to seeds</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 sz="2100">
                <a:latin typeface="Arial"/>
                <a:ea typeface="Arial"/>
                <a:cs typeface="Arial"/>
                <a:sym typeface="Arial"/>
              </a:rPr>
              <a:t>Interview a family member (guardian, aunt, grandparent) about seeds or a specific </a:t>
            </a:r>
            <a:r>
              <a:rPr lang="en" sz="2100">
                <a:latin typeface="Arial"/>
                <a:ea typeface="Arial"/>
                <a:cs typeface="Arial"/>
                <a:sym typeface="Arial"/>
              </a:rPr>
              <a:t>vegetable</a:t>
            </a:r>
            <a:r>
              <a:rPr lang="en" sz="2100">
                <a:latin typeface="Arial"/>
                <a:ea typeface="Arial"/>
                <a:cs typeface="Arial"/>
                <a:sym typeface="Arial"/>
              </a:rPr>
              <a:t> they may have grown and see if you can find the variety available for sale through online catalogues</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 sz="2100">
                <a:latin typeface="Arial"/>
                <a:ea typeface="Arial"/>
                <a:cs typeface="Arial"/>
                <a:sym typeface="Arial"/>
              </a:rPr>
              <a:t>Plot where a seed has moved through time on a map </a:t>
            </a:r>
            <a:endParaRPr sz="2100">
              <a:latin typeface="Arial"/>
              <a:ea typeface="Arial"/>
              <a:cs typeface="Arial"/>
              <a:sym typeface="Arial"/>
            </a:endParaRPr>
          </a:p>
        </p:txBody>
      </p:sp>
      <p:sp>
        <p:nvSpPr>
          <p:cNvPr id="162" name="Google Shape;162;p32"/>
          <p:cNvSpPr txBox="1"/>
          <p:nvPr/>
        </p:nvSpPr>
        <p:spPr>
          <a:xfrm>
            <a:off x="378675" y="81575"/>
            <a:ext cx="7668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500">
                <a:solidFill>
                  <a:schemeClr val="lt1"/>
                </a:solidFill>
              </a:rPr>
              <a:t>Activity Ideas</a:t>
            </a:r>
            <a:endParaRPr b="1" sz="25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